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6" r:id="rId2"/>
    <p:sldId id="267" r:id="rId3"/>
    <p:sldId id="268" r:id="rId4"/>
    <p:sldId id="269" r:id="rId5"/>
    <p:sldId id="270" r:id="rId6"/>
    <p:sldId id="271" r:id="rId7"/>
    <p:sldId id="272" r:id="rId8"/>
    <p:sldId id="273" r:id="rId9"/>
    <p:sldId id="274" r:id="rId10"/>
    <p:sldId id="275" r:id="rId11"/>
    <p:sldId id="276" r:id="rId12"/>
  </p:sldIdLst>
  <p:sldSz cx="18288000" cy="10287000"/>
  <p:notesSz cx="6858000" cy="9144000"/>
  <p:embeddedFontLst>
    <p:embeddedFont>
      <p:font typeface="Archivo Black" panose="020B0604020202020204" charset="0"/>
      <p:regular r:id="rId13"/>
    </p:embeddedFont>
    <p:embeddedFont>
      <p:font typeface="Canva Sans" panose="020B0604020202020204" charset="0"/>
      <p:regular r:id="rId14"/>
    </p:embeddedFont>
    <p:embeddedFont>
      <p:font typeface="Canva Sans Bold" panose="020B0604020202020204" charset="0"/>
      <p:regular r:id="rId15"/>
    </p:embeddedFont>
    <p:embeddedFont>
      <p:font typeface="Lato Bold" panose="020B0604020202020204" charset="0"/>
      <p:regular r:id="rId16"/>
    </p:embeddedFont>
    <p:embeddedFont>
      <p:font typeface="League Spartan" panose="020B0604020202020204" charset="0"/>
      <p:regular r:id="rId17"/>
    </p:embeddedFont>
    <p:embeddedFont>
      <p:font typeface="Poppins" panose="00000500000000000000" pitchFamily="2"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494401" y="3296570"/>
            <a:ext cx="11733504" cy="1375921"/>
          </a:xfrm>
          <a:prstGeom prst="rect">
            <a:avLst/>
          </a:prstGeom>
        </p:spPr>
        <p:txBody>
          <a:bodyPr lIns="0" tIns="0" rIns="0" bIns="0" rtlCol="0" anchor="t">
            <a:spAutoFit/>
          </a:bodyPr>
          <a:lstStyle/>
          <a:p>
            <a:pPr algn="l">
              <a:lnSpc>
                <a:spcPts val="11265"/>
              </a:lnSpc>
              <a:spcBef>
                <a:spcPct val="0"/>
              </a:spcBef>
            </a:pPr>
            <a:r>
              <a:rPr lang="en-US" sz="8046" b="1">
                <a:solidFill>
                  <a:srgbClr val="000000"/>
                </a:solidFill>
                <a:latin typeface="Lato Bold"/>
                <a:ea typeface="Lato Bold"/>
                <a:cs typeface="Lato Bold"/>
                <a:sym typeface="Lato Bold"/>
              </a:rPr>
              <a:t>ALTIQ HOSPITALITY</a:t>
            </a:r>
          </a:p>
        </p:txBody>
      </p:sp>
      <p:sp>
        <p:nvSpPr>
          <p:cNvPr id="7" name="AutoShape 7"/>
          <p:cNvSpPr/>
          <p:nvPr/>
        </p:nvSpPr>
        <p:spPr>
          <a:xfrm flipV="1">
            <a:off x="3648322" y="5611372"/>
            <a:ext cx="9687995" cy="20505"/>
          </a:xfrm>
          <a:prstGeom prst="line">
            <a:avLst/>
          </a:prstGeom>
          <a:ln w="38100" cap="flat">
            <a:solidFill>
              <a:srgbClr val="000000"/>
            </a:solidFill>
            <a:prstDash val="solid"/>
            <a:headEnd type="none" w="sm" len="sm"/>
            <a:tailEnd type="none" w="sm" len="sm"/>
          </a:ln>
        </p:spPr>
        <p:txBody>
          <a:bodyPr/>
          <a:lstStyle/>
          <a:p>
            <a:endParaRPr lang="en-IN"/>
          </a:p>
        </p:txBody>
      </p:sp>
      <p:sp>
        <p:nvSpPr>
          <p:cNvPr id="8" name="Freeform 8"/>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sp>
        <p:nvSpPr>
          <p:cNvPr id="3" name="AutoShape 3"/>
          <p:cNvSpPr/>
          <p:nvPr/>
        </p:nvSpPr>
        <p:spPr>
          <a:xfrm flipV="1">
            <a:off x="4791603" y="895350"/>
            <a:ext cx="3291953"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086100" y="1028700"/>
            <a:ext cx="15028964" cy="4368458"/>
            <a:chOff x="0" y="0"/>
            <a:chExt cx="3958246" cy="1150540"/>
          </a:xfrm>
        </p:grpSpPr>
        <p:sp>
          <p:nvSpPr>
            <p:cNvPr id="8" name="Freeform 8"/>
            <p:cNvSpPr/>
            <p:nvPr/>
          </p:nvSpPr>
          <p:spPr>
            <a:xfrm>
              <a:off x="0" y="0"/>
              <a:ext cx="3958246" cy="1150540"/>
            </a:xfrm>
            <a:custGeom>
              <a:avLst/>
              <a:gdLst/>
              <a:ahLst/>
              <a:cxnLst/>
              <a:rect l="l" t="t" r="r" b="b"/>
              <a:pathLst>
                <a:path w="3958246" h="1150540">
                  <a:moveTo>
                    <a:pt x="26272" y="0"/>
                  </a:moveTo>
                  <a:lnTo>
                    <a:pt x="3931974" y="0"/>
                  </a:lnTo>
                  <a:cubicBezTo>
                    <a:pt x="3946484" y="0"/>
                    <a:pt x="3958246" y="11762"/>
                    <a:pt x="3958246" y="26272"/>
                  </a:cubicBezTo>
                  <a:lnTo>
                    <a:pt x="3958246" y="1124268"/>
                  </a:lnTo>
                  <a:cubicBezTo>
                    <a:pt x="3958246" y="1138778"/>
                    <a:pt x="3946484" y="1150540"/>
                    <a:pt x="3931974" y="1150540"/>
                  </a:cubicBezTo>
                  <a:lnTo>
                    <a:pt x="26272" y="1150540"/>
                  </a:lnTo>
                  <a:cubicBezTo>
                    <a:pt x="11762" y="1150540"/>
                    <a:pt x="0" y="1138778"/>
                    <a:pt x="0" y="1124268"/>
                  </a:cubicBezTo>
                  <a:lnTo>
                    <a:pt x="0" y="26272"/>
                  </a:lnTo>
                  <a:cubicBezTo>
                    <a:pt x="0" y="11762"/>
                    <a:pt x="11762" y="0"/>
                    <a:pt x="26272" y="0"/>
                  </a:cubicBezTo>
                  <a:close/>
                </a:path>
              </a:pathLst>
            </a:custGeom>
            <a:solidFill>
              <a:srgbClr val="8C52FF"/>
            </a:solidFill>
          </p:spPr>
          <p:txBody>
            <a:bodyPr/>
            <a:lstStyle/>
            <a:p>
              <a:endParaRPr lang="en-IN"/>
            </a:p>
          </p:txBody>
        </p:sp>
        <p:sp>
          <p:nvSpPr>
            <p:cNvPr id="9" name="TextBox 9"/>
            <p:cNvSpPr txBox="1"/>
            <p:nvPr/>
          </p:nvSpPr>
          <p:spPr>
            <a:xfrm>
              <a:off x="0" y="-57150"/>
              <a:ext cx="3958246" cy="1207690"/>
            </a:xfrm>
            <a:prstGeom prst="rect">
              <a:avLst/>
            </a:prstGeom>
          </p:spPr>
          <p:txBody>
            <a:bodyPr lIns="50800" tIns="50800" rIns="50800" bIns="50800" rtlCol="0" anchor="ctr"/>
            <a:lstStyle/>
            <a:p>
              <a:pPr marL="561339" lvl="1" indent="-280669" algn="just">
                <a:lnSpc>
                  <a:spcPts val="3639"/>
                </a:lnSpc>
                <a:buFont typeface="Arial"/>
                <a:buChar char="•"/>
              </a:pPr>
              <a:r>
                <a:rPr lang="en-US" sz="2599">
                  <a:solidFill>
                    <a:srgbClr val="FFFFFF"/>
                  </a:solidFill>
                  <a:latin typeface="Canva Sans"/>
                  <a:ea typeface="Canva Sans"/>
                  <a:cs typeface="Canva Sans"/>
                  <a:sym typeface="Canva Sans"/>
                </a:rPr>
                <a:t>Altiq Seasons group which is a business hotel has the lowest rating but earns the highest revenue in average terms inspite of having the least bookings. This possibly indicates that the rooms are overpriced which may be one of the reasons why it is rated so low. </a:t>
              </a:r>
            </a:p>
            <a:p>
              <a:pPr marL="561339" lvl="1" indent="-280669" algn="just">
                <a:lnSpc>
                  <a:spcPts val="3639"/>
                </a:lnSpc>
                <a:spcBef>
                  <a:spcPct val="0"/>
                </a:spcBef>
                <a:buFont typeface="Arial"/>
                <a:buChar char="•"/>
              </a:pPr>
              <a:r>
                <a:rPr lang="en-US" sz="2599">
                  <a:solidFill>
                    <a:srgbClr val="FFFFFF"/>
                  </a:solidFill>
                  <a:latin typeface="Canva Sans"/>
                  <a:ea typeface="Canva Sans"/>
                  <a:cs typeface="Canva Sans"/>
                  <a:sym typeface="Canva Sans"/>
                </a:rPr>
                <a:t>Altiq Blu hotels earns the least revenue per hotel despite being the highest rated and having comparable number of bookings as other hotels. Given the higher rating enjoyed by these group hotels they can charge a premium especially considering that it is a premium group of hotels.It is performing well in all other cities other than Bangaore. The reason for this underperformance of the cash cow of the Altiq groups in Bangalore needs to be examined</a:t>
              </a:r>
            </a:p>
          </p:txBody>
        </p:sp>
      </p:grpSp>
      <p:sp>
        <p:nvSpPr>
          <p:cNvPr id="10" name="TextBox 10"/>
          <p:cNvSpPr txBox="1"/>
          <p:nvPr/>
        </p:nvSpPr>
        <p:spPr>
          <a:xfrm>
            <a:off x="5097320" y="176162"/>
            <a:ext cx="1134393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INSIGHTS</a:t>
            </a:r>
          </a:p>
        </p:txBody>
      </p:sp>
      <p:grpSp>
        <p:nvGrpSpPr>
          <p:cNvPr id="11" name="Group 11"/>
          <p:cNvGrpSpPr/>
          <p:nvPr/>
        </p:nvGrpSpPr>
        <p:grpSpPr>
          <a:xfrm>
            <a:off x="3086100" y="6058644"/>
            <a:ext cx="15028964" cy="2672179"/>
            <a:chOff x="0" y="0"/>
            <a:chExt cx="3958246" cy="703784"/>
          </a:xfrm>
        </p:grpSpPr>
        <p:sp>
          <p:nvSpPr>
            <p:cNvPr id="12" name="Freeform 12"/>
            <p:cNvSpPr/>
            <p:nvPr/>
          </p:nvSpPr>
          <p:spPr>
            <a:xfrm>
              <a:off x="0" y="0"/>
              <a:ext cx="3958246" cy="703784"/>
            </a:xfrm>
            <a:custGeom>
              <a:avLst/>
              <a:gdLst/>
              <a:ahLst/>
              <a:cxnLst/>
              <a:rect l="l" t="t" r="r" b="b"/>
              <a:pathLst>
                <a:path w="3958246" h="703784">
                  <a:moveTo>
                    <a:pt x="26272" y="0"/>
                  </a:moveTo>
                  <a:lnTo>
                    <a:pt x="3931974" y="0"/>
                  </a:lnTo>
                  <a:cubicBezTo>
                    <a:pt x="3946484" y="0"/>
                    <a:pt x="3958246" y="11762"/>
                    <a:pt x="3958246" y="26272"/>
                  </a:cubicBezTo>
                  <a:lnTo>
                    <a:pt x="3958246" y="677512"/>
                  </a:lnTo>
                  <a:cubicBezTo>
                    <a:pt x="3958246" y="692022"/>
                    <a:pt x="3946484" y="703784"/>
                    <a:pt x="3931974" y="703784"/>
                  </a:cubicBezTo>
                  <a:lnTo>
                    <a:pt x="26272" y="703784"/>
                  </a:lnTo>
                  <a:cubicBezTo>
                    <a:pt x="11762" y="703784"/>
                    <a:pt x="0" y="692022"/>
                    <a:pt x="0" y="677512"/>
                  </a:cubicBezTo>
                  <a:lnTo>
                    <a:pt x="0" y="26272"/>
                  </a:lnTo>
                  <a:cubicBezTo>
                    <a:pt x="0" y="11762"/>
                    <a:pt x="11762" y="0"/>
                    <a:pt x="26272" y="0"/>
                  </a:cubicBezTo>
                  <a:close/>
                </a:path>
              </a:pathLst>
            </a:custGeom>
            <a:solidFill>
              <a:srgbClr val="8C52FF"/>
            </a:solidFill>
          </p:spPr>
          <p:txBody>
            <a:bodyPr/>
            <a:lstStyle/>
            <a:p>
              <a:endParaRPr lang="en-IN"/>
            </a:p>
          </p:txBody>
        </p:sp>
        <p:sp>
          <p:nvSpPr>
            <p:cNvPr id="13" name="TextBox 13"/>
            <p:cNvSpPr txBox="1"/>
            <p:nvPr/>
          </p:nvSpPr>
          <p:spPr>
            <a:xfrm>
              <a:off x="0" y="-57150"/>
              <a:ext cx="3958246" cy="760934"/>
            </a:xfrm>
            <a:prstGeom prst="rect">
              <a:avLst/>
            </a:prstGeom>
          </p:spPr>
          <p:txBody>
            <a:bodyPr lIns="50800" tIns="50800" rIns="50800" bIns="50800" rtlCol="0" anchor="ctr"/>
            <a:lstStyle/>
            <a:p>
              <a:pPr marL="561339" lvl="1" indent="-280669" algn="just">
                <a:lnSpc>
                  <a:spcPts val="3639"/>
                </a:lnSpc>
                <a:buFont typeface="Arial"/>
                <a:buChar char="•"/>
              </a:pPr>
              <a:r>
                <a:rPr lang="en-US" sz="2599">
                  <a:solidFill>
                    <a:srgbClr val="FFFFFF"/>
                  </a:solidFill>
                  <a:latin typeface="Canva Sans"/>
                  <a:ea typeface="Canva Sans"/>
                  <a:cs typeface="Canva Sans"/>
                  <a:sym typeface="Canva Sans"/>
                </a:rPr>
                <a:t>A dip in bookings was noticed in June across categories and across cities with ratings maintaining a stable 3.6 over the same period. This indicates that the dip in revenue is seasonal and not due to any customer dissatisfaction during the time.</a:t>
              </a:r>
            </a:p>
            <a:p>
              <a:pPr marL="561339" lvl="1" indent="-280669" algn="just">
                <a:lnSpc>
                  <a:spcPts val="3639"/>
                </a:lnSpc>
                <a:spcBef>
                  <a:spcPct val="0"/>
                </a:spcBef>
                <a:buFont typeface="Arial"/>
                <a:buChar char="•"/>
              </a:pPr>
              <a:r>
                <a:rPr lang="en-US" sz="2599">
                  <a:solidFill>
                    <a:srgbClr val="FFFFFF"/>
                  </a:solidFill>
                  <a:latin typeface="Canva Sans"/>
                  <a:ea typeface="Canva Sans"/>
                  <a:cs typeface="Canva Sans"/>
                  <a:sym typeface="Canva Sans"/>
                </a:rPr>
                <a:t>Altiq Seasons hotels saw the least utilization coupled with the least ratings. The company can consider selling off this property or working performance standards drastically. </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sp>
        <p:nvSpPr>
          <p:cNvPr id="3" name="AutoShape 3"/>
          <p:cNvSpPr/>
          <p:nvPr/>
        </p:nvSpPr>
        <p:spPr>
          <a:xfrm flipV="1">
            <a:off x="4666677" y="895350"/>
            <a:ext cx="3291953"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086100" y="1028700"/>
            <a:ext cx="15028964" cy="3162784"/>
            <a:chOff x="0" y="0"/>
            <a:chExt cx="3958246" cy="832997"/>
          </a:xfrm>
        </p:grpSpPr>
        <p:sp>
          <p:nvSpPr>
            <p:cNvPr id="8" name="Freeform 8"/>
            <p:cNvSpPr/>
            <p:nvPr/>
          </p:nvSpPr>
          <p:spPr>
            <a:xfrm>
              <a:off x="0" y="0"/>
              <a:ext cx="3958246" cy="832997"/>
            </a:xfrm>
            <a:custGeom>
              <a:avLst/>
              <a:gdLst/>
              <a:ahLst/>
              <a:cxnLst/>
              <a:rect l="l" t="t" r="r" b="b"/>
              <a:pathLst>
                <a:path w="3958246" h="832997">
                  <a:moveTo>
                    <a:pt x="26272" y="0"/>
                  </a:moveTo>
                  <a:lnTo>
                    <a:pt x="3931974" y="0"/>
                  </a:lnTo>
                  <a:cubicBezTo>
                    <a:pt x="3946484" y="0"/>
                    <a:pt x="3958246" y="11762"/>
                    <a:pt x="3958246" y="26272"/>
                  </a:cubicBezTo>
                  <a:lnTo>
                    <a:pt x="3958246" y="806725"/>
                  </a:lnTo>
                  <a:cubicBezTo>
                    <a:pt x="3958246" y="821234"/>
                    <a:pt x="3946484" y="832997"/>
                    <a:pt x="3931974" y="832997"/>
                  </a:cubicBezTo>
                  <a:lnTo>
                    <a:pt x="26272" y="832997"/>
                  </a:lnTo>
                  <a:cubicBezTo>
                    <a:pt x="11762" y="832997"/>
                    <a:pt x="0" y="821234"/>
                    <a:pt x="0" y="806725"/>
                  </a:cubicBezTo>
                  <a:lnTo>
                    <a:pt x="0" y="26272"/>
                  </a:lnTo>
                  <a:cubicBezTo>
                    <a:pt x="0" y="11762"/>
                    <a:pt x="11762" y="0"/>
                    <a:pt x="26272" y="0"/>
                  </a:cubicBezTo>
                  <a:close/>
                </a:path>
              </a:pathLst>
            </a:custGeom>
            <a:solidFill>
              <a:srgbClr val="8C52FF"/>
            </a:solidFill>
          </p:spPr>
          <p:txBody>
            <a:bodyPr/>
            <a:lstStyle/>
            <a:p>
              <a:endParaRPr lang="en-IN"/>
            </a:p>
          </p:txBody>
        </p:sp>
        <p:sp>
          <p:nvSpPr>
            <p:cNvPr id="9" name="TextBox 9"/>
            <p:cNvSpPr txBox="1"/>
            <p:nvPr/>
          </p:nvSpPr>
          <p:spPr>
            <a:xfrm>
              <a:off x="0" y="-57150"/>
              <a:ext cx="3958246" cy="890147"/>
            </a:xfrm>
            <a:prstGeom prst="rect">
              <a:avLst/>
            </a:prstGeom>
          </p:spPr>
          <p:txBody>
            <a:bodyPr lIns="50800" tIns="50800" rIns="50800" bIns="50800" rtlCol="0" anchor="ctr"/>
            <a:lstStyle/>
            <a:p>
              <a:pPr marL="561344" lvl="1" indent="-280672" algn="just">
                <a:lnSpc>
                  <a:spcPts val="3640"/>
                </a:lnSpc>
                <a:buFont typeface="Arial"/>
                <a:buChar char="•"/>
              </a:pPr>
              <a:r>
                <a:rPr lang="en-US" sz="2600">
                  <a:solidFill>
                    <a:srgbClr val="FFFFFF"/>
                  </a:solidFill>
                  <a:latin typeface="Canva Sans"/>
                  <a:ea typeface="Canva Sans"/>
                  <a:cs typeface="Canva Sans"/>
                  <a:sym typeface="Canva Sans"/>
                </a:rPr>
                <a:t>Delhi with lesser number of hotels than Hyderabad is almost comparable revenue as Hyderabad and earns more on a per hotel basis. Analysing further using the city wise anlysis page, we notice that Delhi hotels performing better compared to other cities with better average ratings with no hotel having a rating below 3.</a:t>
              </a:r>
            </a:p>
            <a:p>
              <a:pPr marL="561344" lvl="1" indent="-280672" algn="just">
                <a:lnSpc>
                  <a:spcPts val="3640"/>
                </a:lnSpc>
                <a:spcBef>
                  <a:spcPct val="0"/>
                </a:spcBef>
                <a:buFont typeface="Arial"/>
                <a:buChar char="•"/>
              </a:pPr>
              <a:r>
                <a:rPr lang="en-US" sz="2600">
                  <a:solidFill>
                    <a:srgbClr val="FFFFFF"/>
                  </a:solidFill>
                  <a:latin typeface="Canva Sans"/>
                  <a:ea typeface="Canva Sans"/>
                  <a:cs typeface="Canva Sans"/>
                  <a:sym typeface="Canva Sans"/>
                </a:rPr>
                <a:t>It also saw the highest utilization of rooms again with no hotel recording below 50% utilization across any of the periods mentioned</a:t>
              </a:r>
            </a:p>
          </p:txBody>
        </p:sp>
      </p:grpSp>
      <p:sp>
        <p:nvSpPr>
          <p:cNvPr id="10" name="TextBox 10"/>
          <p:cNvSpPr txBox="1"/>
          <p:nvPr/>
        </p:nvSpPr>
        <p:spPr>
          <a:xfrm>
            <a:off x="5097320" y="176162"/>
            <a:ext cx="1134393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INSIGHTS</a:t>
            </a:r>
          </a:p>
        </p:txBody>
      </p:sp>
      <p:grpSp>
        <p:nvGrpSpPr>
          <p:cNvPr id="11" name="Group 11"/>
          <p:cNvGrpSpPr/>
          <p:nvPr/>
        </p:nvGrpSpPr>
        <p:grpSpPr>
          <a:xfrm>
            <a:off x="3086100" y="4305784"/>
            <a:ext cx="15028964" cy="3162784"/>
            <a:chOff x="0" y="0"/>
            <a:chExt cx="3958246" cy="832997"/>
          </a:xfrm>
        </p:grpSpPr>
        <p:sp>
          <p:nvSpPr>
            <p:cNvPr id="12" name="Freeform 12"/>
            <p:cNvSpPr/>
            <p:nvPr/>
          </p:nvSpPr>
          <p:spPr>
            <a:xfrm>
              <a:off x="0" y="0"/>
              <a:ext cx="3958246" cy="832997"/>
            </a:xfrm>
            <a:custGeom>
              <a:avLst/>
              <a:gdLst/>
              <a:ahLst/>
              <a:cxnLst/>
              <a:rect l="l" t="t" r="r" b="b"/>
              <a:pathLst>
                <a:path w="3958246" h="832997">
                  <a:moveTo>
                    <a:pt x="26272" y="0"/>
                  </a:moveTo>
                  <a:lnTo>
                    <a:pt x="3931974" y="0"/>
                  </a:lnTo>
                  <a:cubicBezTo>
                    <a:pt x="3946484" y="0"/>
                    <a:pt x="3958246" y="11762"/>
                    <a:pt x="3958246" y="26272"/>
                  </a:cubicBezTo>
                  <a:lnTo>
                    <a:pt x="3958246" y="806725"/>
                  </a:lnTo>
                  <a:cubicBezTo>
                    <a:pt x="3958246" y="821234"/>
                    <a:pt x="3946484" y="832997"/>
                    <a:pt x="3931974" y="832997"/>
                  </a:cubicBezTo>
                  <a:lnTo>
                    <a:pt x="26272" y="832997"/>
                  </a:lnTo>
                  <a:cubicBezTo>
                    <a:pt x="11762" y="832997"/>
                    <a:pt x="0" y="821234"/>
                    <a:pt x="0" y="806725"/>
                  </a:cubicBezTo>
                  <a:lnTo>
                    <a:pt x="0" y="26272"/>
                  </a:lnTo>
                  <a:cubicBezTo>
                    <a:pt x="0" y="11762"/>
                    <a:pt x="11762" y="0"/>
                    <a:pt x="26272" y="0"/>
                  </a:cubicBezTo>
                  <a:close/>
                </a:path>
              </a:pathLst>
            </a:custGeom>
            <a:solidFill>
              <a:srgbClr val="8C52FF"/>
            </a:solidFill>
          </p:spPr>
          <p:txBody>
            <a:bodyPr/>
            <a:lstStyle/>
            <a:p>
              <a:endParaRPr lang="en-IN"/>
            </a:p>
          </p:txBody>
        </p:sp>
        <p:sp>
          <p:nvSpPr>
            <p:cNvPr id="13" name="TextBox 13"/>
            <p:cNvSpPr txBox="1"/>
            <p:nvPr/>
          </p:nvSpPr>
          <p:spPr>
            <a:xfrm>
              <a:off x="0" y="-57150"/>
              <a:ext cx="3958246" cy="890147"/>
            </a:xfrm>
            <a:prstGeom prst="rect">
              <a:avLst/>
            </a:prstGeom>
          </p:spPr>
          <p:txBody>
            <a:bodyPr lIns="50800" tIns="50800" rIns="50800" bIns="50800" rtlCol="0" anchor="ctr"/>
            <a:lstStyle/>
            <a:p>
              <a:pPr marL="561344" lvl="1" indent="-280672" algn="just">
                <a:lnSpc>
                  <a:spcPts val="3640"/>
                </a:lnSpc>
                <a:spcBef>
                  <a:spcPct val="0"/>
                </a:spcBef>
                <a:buFont typeface="Arial"/>
                <a:buChar char="•"/>
              </a:pPr>
              <a:r>
                <a:rPr lang="en-US" sz="2600">
                  <a:solidFill>
                    <a:srgbClr val="FFFFFF"/>
                  </a:solidFill>
                  <a:latin typeface="Canva Sans"/>
                  <a:ea typeface="Canva Sans"/>
                  <a:cs typeface="Canva Sans"/>
                  <a:sym typeface="Canva Sans"/>
                </a:rPr>
                <a:t>More than 40% of the bookings are from others platform. This is concerning since hotel as classified some platform contributing a significant portion Once this is done of income as others. They neeed to be identified as declassified from the others category. Once this is done,the pareto chart can be reconstructed to analyse which platforms the hotel chain needs to focus on.</a:t>
              </a:r>
            </a:p>
          </p:txBody>
        </p:sp>
      </p:grpSp>
      <p:grpSp>
        <p:nvGrpSpPr>
          <p:cNvPr id="14" name="Group 14"/>
          <p:cNvGrpSpPr/>
          <p:nvPr/>
        </p:nvGrpSpPr>
        <p:grpSpPr>
          <a:xfrm>
            <a:off x="3086100" y="7582868"/>
            <a:ext cx="15028964" cy="2111552"/>
            <a:chOff x="0" y="0"/>
            <a:chExt cx="3958246" cy="556129"/>
          </a:xfrm>
        </p:grpSpPr>
        <p:sp>
          <p:nvSpPr>
            <p:cNvPr id="15" name="Freeform 15"/>
            <p:cNvSpPr/>
            <p:nvPr/>
          </p:nvSpPr>
          <p:spPr>
            <a:xfrm>
              <a:off x="0" y="0"/>
              <a:ext cx="3958246" cy="556129"/>
            </a:xfrm>
            <a:custGeom>
              <a:avLst/>
              <a:gdLst/>
              <a:ahLst/>
              <a:cxnLst/>
              <a:rect l="l" t="t" r="r" b="b"/>
              <a:pathLst>
                <a:path w="3958246" h="556129">
                  <a:moveTo>
                    <a:pt x="26272" y="0"/>
                  </a:moveTo>
                  <a:lnTo>
                    <a:pt x="3931974" y="0"/>
                  </a:lnTo>
                  <a:cubicBezTo>
                    <a:pt x="3946484" y="0"/>
                    <a:pt x="3958246" y="11762"/>
                    <a:pt x="3958246" y="26272"/>
                  </a:cubicBezTo>
                  <a:lnTo>
                    <a:pt x="3958246" y="529857"/>
                  </a:lnTo>
                  <a:cubicBezTo>
                    <a:pt x="3958246" y="544367"/>
                    <a:pt x="3946484" y="556129"/>
                    <a:pt x="3931974" y="556129"/>
                  </a:cubicBezTo>
                  <a:lnTo>
                    <a:pt x="26272" y="556129"/>
                  </a:lnTo>
                  <a:cubicBezTo>
                    <a:pt x="11762" y="556129"/>
                    <a:pt x="0" y="544367"/>
                    <a:pt x="0" y="529857"/>
                  </a:cubicBezTo>
                  <a:lnTo>
                    <a:pt x="0" y="26272"/>
                  </a:lnTo>
                  <a:cubicBezTo>
                    <a:pt x="0" y="11762"/>
                    <a:pt x="11762" y="0"/>
                    <a:pt x="26272" y="0"/>
                  </a:cubicBezTo>
                  <a:close/>
                </a:path>
              </a:pathLst>
            </a:custGeom>
            <a:solidFill>
              <a:srgbClr val="8C52FF"/>
            </a:solidFill>
          </p:spPr>
          <p:txBody>
            <a:bodyPr/>
            <a:lstStyle/>
            <a:p>
              <a:endParaRPr lang="en-IN"/>
            </a:p>
          </p:txBody>
        </p:sp>
        <p:sp>
          <p:nvSpPr>
            <p:cNvPr id="16" name="TextBox 16"/>
            <p:cNvSpPr txBox="1"/>
            <p:nvPr/>
          </p:nvSpPr>
          <p:spPr>
            <a:xfrm>
              <a:off x="0" y="-57150"/>
              <a:ext cx="3958246" cy="613279"/>
            </a:xfrm>
            <a:prstGeom prst="rect">
              <a:avLst/>
            </a:prstGeom>
          </p:spPr>
          <p:txBody>
            <a:bodyPr lIns="50800" tIns="50800" rIns="50800" bIns="50800" rtlCol="0" anchor="ctr"/>
            <a:lstStyle/>
            <a:p>
              <a:pPr marL="561344" lvl="1" indent="-280672" algn="just">
                <a:lnSpc>
                  <a:spcPts val="3640"/>
                </a:lnSpc>
                <a:spcBef>
                  <a:spcPct val="0"/>
                </a:spcBef>
                <a:buFont typeface="Arial"/>
                <a:buChar char="•"/>
              </a:pPr>
              <a:r>
                <a:rPr lang="en-US" sz="2600">
                  <a:solidFill>
                    <a:srgbClr val="FFFFFF"/>
                  </a:solidFill>
                  <a:latin typeface="Canva Sans"/>
                  <a:ea typeface="Canva Sans"/>
                  <a:cs typeface="Canva Sans"/>
                  <a:sym typeface="Canva Sans"/>
                </a:rPr>
                <a:t>ADR-RevPar is highest for Mubai at 6.5K indicating inefficiencies either in their pricing strategy or that their capacity is not being fully utilised. It is the least for Hyderabad at 3.9K inspite of having lower occupancy than Delhi indicating that more high value rooms are being sold IN Hyderabad than in Delhi.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51662" y="823259"/>
            <a:ext cx="6872994"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PROBLEM STATEMENT</a:t>
            </a:r>
          </a:p>
        </p:txBody>
      </p:sp>
      <p:sp>
        <p:nvSpPr>
          <p:cNvPr id="3" name="AutoShape 3"/>
          <p:cNvSpPr/>
          <p:nvPr/>
        </p:nvSpPr>
        <p:spPr>
          <a:xfrm flipV="1">
            <a:off x="3400265" y="1551971"/>
            <a:ext cx="5743672" cy="1905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rot="5400000">
            <a:off x="-3735990" y="3563609"/>
            <a:ext cx="10459381" cy="2987401"/>
            <a:chOff x="0" y="0"/>
            <a:chExt cx="2754734" cy="786805"/>
          </a:xfrm>
        </p:grpSpPr>
        <p:sp>
          <p:nvSpPr>
            <p:cNvPr id="5" name="Freeform 5"/>
            <p:cNvSpPr/>
            <p:nvPr/>
          </p:nvSpPr>
          <p:spPr>
            <a:xfrm>
              <a:off x="0" y="0"/>
              <a:ext cx="2754734" cy="786805"/>
            </a:xfrm>
            <a:custGeom>
              <a:avLst/>
              <a:gdLst/>
              <a:ahLst/>
              <a:cxnLst/>
              <a:rect l="l" t="t" r="r" b="b"/>
              <a:pathLst>
                <a:path w="2754734" h="786805">
                  <a:moveTo>
                    <a:pt x="0" y="0"/>
                  </a:moveTo>
                  <a:lnTo>
                    <a:pt x="2754734" y="0"/>
                  </a:lnTo>
                  <a:lnTo>
                    <a:pt x="2754734" y="786805"/>
                  </a:lnTo>
                  <a:lnTo>
                    <a:pt x="0" y="786805"/>
                  </a:lnTo>
                  <a:close/>
                </a:path>
              </a:pathLst>
            </a:custGeom>
            <a:solidFill>
              <a:srgbClr val="593C8F"/>
            </a:solidFill>
          </p:spPr>
          <p:txBody>
            <a:bodyPr/>
            <a:lstStyle/>
            <a:p>
              <a:endParaRPr lang="en-IN"/>
            </a:p>
          </p:txBody>
        </p:sp>
        <p:sp>
          <p:nvSpPr>
            <p:cNvPr id="6" name="TextBox 6"/>
            <p:cNvSpPr txBox="1"/>
            <p:nvPr/>
          </p:nvSpPr>
          <p:spPr>
            <a:xfrm>
              <a:off x="0" y="-47625"/>
              <a:ext cx="2754734" cy="834430"/>
            </a:xfrm>
            <a:prstGeom prst="rect">
              <a:avLst/>
            </a:prstGeom>
          </p:spPr>
          <p:txBody>
            <a:bodyPr lIns="50800" tIns="50800" rIns="50800" bIns="50800" rtlCol="0" anchor="ctr"/>
            <a:lstStyle/>
            <a:p>
              <a:pPr algn="ctr">
                <a:lnSpc>
                  <a:spcPts val="2659"/>
                </a:lnSpc>
              </a:pPr>
              <a:endParaRPr/>
            </a:p>
          </p:txBody>
        </p:sp>
      </p:grpSp>
      <p:grpSp>
        <p:nvGrpSpPr>
          <p:cNvPr id="7" name="Group 7"/>
          <p:cNvGrpSpPr>
            <a:grpSpLocks noChangeAspect="1"/>
          </p:cNvGrpSpPr>
          <p:nvPr/>
        </p:nvGrpSpPr>
        <p:grpSpPr>
          <a:xfrm>
            <a:off x="11023326" y="953401"/>
            <a:ext cx="6235974" cy="8380198"/>
            <a:chOff x="0" y="0"/>
            <a:chExt cx="3663950" cy="4923790"/>
          </a:xfrm>
        </p:grpSpPr>
        <p:sp>
          <p:nvSpPr>
            <p:cNvPr id="8" name="Freeform 8"/>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280" r="-51280"/>
              </a:stretch>
            </a:blipFill>
          </p:spPr>
          <p:txBody>
            <a:bodyPr/>
            <a:lstStyle/>
            <a:p>
              <a:endParaRPr lang="en-IN"/>
            </a:p>
          </p:txBody>
        </p:sp>
        <p:sp>
          <p:nvSpPr>
            <p:cNvPr id="9" name="Freeform 9"/>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txBody>
            <a:bodyPr/>
            <a:lstStyle/>
            <a:p>
              <a:endParaRPr lang="en-IN"/>
            </a:p>
          </p:txBody>
        </p:sp>
      </p:grpSp>
      <p:sp>
        <p:nvSpPr>
          <p:cNvPr id="10" name="TextBox 10"/>
          <p:cNvSpPr txBox="1"/>
          <p:nvPr/>
        </p:nvSpPr>
        <p:spPr>
          <a:xfrm>
            <a:off x="3251662" y="1789333"/>
            <a:ext cx="7247086" cy="5842610"/>
          </a:xfrm>
          <a:prstGeom prst="rect">
            <a:avLst/>
          </a:prstGeom>
        </p:spPr>
        <p:txBody>
          <a:bodyPr lIns="0" tIns="0" rIns="0" bIns="0" rtlCol="0" anchor="t">
            <a:spAutoFit/>
          </a:bodyPr>
          <a:lstStyle/>
          <a:p>
            <a:pPr algn="l">
              <a:lnSpc>
                <a:spcPts val="2948"/>
              </a:lnSpc>
            </a:pPr>
            <a:r>
              <a:rPr lang="en-US" sz="2106">
                <a:solidFill>
                  <a:srgbClr val="000000"/>
                </a:solidFill>
                <a:latin typeface="Poppins"/>
                <a:ea typeface="Poppins"/>
                <a:cs typeface="Poppins"/>
                <a:sym typeface="Poppins"/>
              </a:rPr>
              <a:t>Atliq Grands owns multiple five-star hotels across India. They have been in the hospitality</a:t>
            </a:r>
          </a:p>
          <a:p>
            <a:pPr algn="l">
              <a:lnSpc>
                <a:spcPts val="2948"/>
              </a:lnSpc>
            </a:pPr>
            <a:r>
              <a:rPr lang="en-US" sz="2106">
                <a:solidFill>
                  <a:srgbClr val="000000"/>
                </a:solidFill>
                <a:latin typeface="Poppins"/>
                <a:ea typeface="Poppins"/>
                <a:cs typeface="Poppins"/>
                <a:sym typeface="Poppins"/>
              </a:rPr>
              <a:t>industry for the past 20 years. Due to strategic moves from other competitors and ineffective</a:t>
            </a:r>
          </a:p>
          <a:p>
            <a:pPr algn="l">
              <a:lnSpc>
                <a:spcPts val="2948"/>
              </a:lnSpc>
            </a:pPr>
            <a:r>
              <a:rPr lang="en-US" sz="2106">
                <a:solidFill>
                  <a:srgbClr val="000000"/>
                </a:solidFill>
                <a:latin typeface="Poppins"/>
                <a:ea typeface="Poppins"/>
                <a:cs typeface="Poppins"/>
                <a:sym typeface="Poppins"/>
              </a:rPr>
              <a:t>decision-making in management, Atliq Grands are losing its market share and revenue in the</a:t>
            </a:r>
          </a:p>
          <a:p>
            <a:pPr algn="l">
              <a:lnSpc>
                <a:spcPts val="2948"/>
              </a:lnSpc>
            </a:pPr>
            <a:r>
              <a:rPr lang="en-US" sz="2106">
                <a:solidFill>
                  <a:srgbClr val="000000"/>
                </a:solidFill>
                <a:latin typeface="Poppins"/>
                <a:ea typeface="Poppins"/>
                <a:cs typeface="Poppins"/>
                <a:sym typeface="Poppins"/>
              </a:rPr>
              <a:t>luxury/business hotels category. As a strategic move, the managing director of Atliq Grands</a:t>
            </a:r>
          </a:p>
          <a:p>
            <a:pPr algn="l">
              <a:lnSpc>
                <a:spcPts val="2948"/>
              </a:lnSpc>
            </a:pPr>
            <a:r>
              <a:rPr lang="en-US" sz="2106">
                <a:solidFill>
                  <a:srgbClr val="000000"/>
                </a:solidFill>
                <a:latin typeface="Poppins"/>
                <a:ea typeface="Poppins"/>
                <a:cs typeface="Poppins"/>
                <a:sym typeface="Poppins"/>
              </a:rPr>
              <a:t>wanted to incorporate “Business and Data Intelligence” in order to regain their market share</a:t>
            </a:r>
          </a:p>
          <a:p>
            <a:pPr algn="l">
              <a:lnSpc>
                <a:spcPts val="2948"/>
              </a:lnSpc>
            </a:pPr>
            <a:r>
              <a:rPr lang="en-US" sz="2106">
                <a:solidFill>
                  <a:srgbClr val="000000"/>
                </a:solidFill>
                <a:latin typeface="Poppins"/>
                <a:ea typeface="Poppins"/>
                <a:cs typeface="Poppins"/>
                <a:sym typeface="Poppins"/>
              </a:rPr>
              <a:t>and revenue.</a:t>
            </a:r>
          </a:p>
          <a:p>
            <a:pPr algn="l">
              <a:lnSpc>
                <a:spcPts val="2948"/>
              </a:lnSpc>
            </a:pPr>
            <a:r>
              <a:rPr lang="en-US" sz="2106">
                <a:solidFill>
                  <a:srgbClr val="000000"/>
                </a:solidFill>
                <a:latin typeface="Poppins"/>
                <a:ea typeface="Poppins"/>
                <a:cs typeface="Poppins"/>
                <a:sym typeface="Poppins"/>
              </a:rPr>
              <a:t>However, they do not have an in-house data analytics team to provide them with these</a:t>
            </a:r>
          </a:p>
          <a:p>
            <a:pPr algn="l">
              <a:lnSpc>
                <a:spcPts val="2948"/>
              </a:lnSpc>
            </a:pPr>
            <a:r>
              <a:rPr lang="en-US" sz="2106">
                <a:solidFill>
                  <a:srgbClr val="000000"/>
                </a:solidFill>
                <a:latin typeface="Poppins"/>
                <a:ea typeface="Poppins"/>
                <a:cs typeface="Poppins"/>
                <a:sym typeface="Poppins"/>
              </a:rPr>
              <a:t>insights. Their revenue management team had decided to hire a 3rd party service provider to</a:t>
            </a:r>
          </a:p>
          <a:p>
            <a:pPr algn="l">
              <a:lnSpc>
                <a:spcPts val="2948"/>
              </a:lnSpc>
              <a:spcBef>
                <a:spcPct val="0"/>
              </a:spcBef>
            </a:pPr>
            <a:r>
              <a:rPr lang="en-US" sz="2106">
                <a:solidFill>
                  <a:srgbClr val="000000"/>
                </a:solidFill>
                <a:latin typeface="Poppins"/>
                <a:ea typeface="Poppins"/>
                <a:cs typeface="Poppins"/>
                <a:sym typeface="Poppins"/>
              </a:rPr>
              <a:t>provide them with insights from their historical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sp>
        <p:nvSpPr>
          <p:cNvPr id="3" name="AutoShape 3"/>
          <p:cNvSpPr/>
          <p:nvPr/>
        </p:nvSpPr>
        <p:spPr>
          <a:xfrm>
            <a:off x="4002315" y="2542074"/>
            <a:ext cx="6118722"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7" name="Group 7"/>
          <p:cNvGrpSpPr>
            <a:grpSpLocks noChangeAspect="1"/>
          </p:cNvGrpSpPr>
          <p:nvPr/>
        </p:nvGrpSpPr>
        <p:grpSpPr>
          <a:xfrm>
            <a:off x="11037253" y="1116529"/>
            <a:ext cx="5993196" cy="8053941"/>
            <a:chOff x="0" y="0"/>
            <a:chExt cx="3663950" cy="4923790"/>
          </a:xfrm>
        </p:grpSpPr>
        <p:sp>
          <p:nvSpPr>
            <p:cNvPr id="8" name="Freeform 8"/>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853" r="-51853"/>
              </a:stretch>
            </a:blipFill>
          </p:spPr>
          <p:txBody>
            <a:bodyPr/>
            <a:lstStyle/>
            <a:p>
              <a:endParaRPr lang="en-IN"/>
            </a:p>
          </p:txBody>
        </p:sp>
        <p:sp>
          <p:nvSpPr>
            <p:cNvPr id="9" name="Freeform 9"/>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txBody>
            <a:bodyPr/>
            <a:lstStyle/>
            <a:p>
              <a:endParaRPr lang="en-IN"/>
            </a:p>
          </p:txBody>
        </p:sp>
      </p:grpSp>
      <p:sp>
        <p:nvSpPr>
          <p:cNvPr id="10" name="Freeform 10"/>
          <p:cNvSpPr/>
          <p:nvPr/>
        </p:nvSpPr>
        <p:spPr>
          <a:xfrm>
            <a:off x="3947360" y="3147334"/>
            <a:ext cx="7089893" cy="5218627"/>
          </a:xfrm>
          <a:custGeom>
            <a:avLst/>
            <a:gdLst/>
            <a:ahLst/>
            <a:cxnLst/>
            <a:rect l="l" t="t" r="r" b="b"/>
            <a:pathLst>
              <a:path w="7089893" h="5218627">
                <a:moveTo>
                  <a:pt x="0" y="0"/>
                </a:moveTo>
                <a:lnTo>
                  <a:pt x="7089893" y="0"/>
                </a:lnTo>
                <a:lnTo>
                  <a:pt x="7089893" y="5218627"/>
                </a:lnTo>
                <a:lnTo>
                  <a:pt x="0" y="5218627"/>
                </a:lnTo>
                <a:lnTo>
                  <a:pt x="0" y="0"/>
                </a:lnTo>
                <a:close/>
              </a:path>
            </a:pathLst>
          </a:custGeom>
          <a:blipFill>
            <a:blip r:embed="rId4"/>
            <a:stretch>
              <a:fillRect l="-2005" t="-12296" b="-92224"/>
            </a:stretch>
          </a:blipFill>
        </p:spPr>
        <p:txBody>
          <a:bodyPr/>
          <a:lstStyle/>
          <a:p>
            <a:endParaRPr lang="en-IN"/>
          </a:p>
        </p:txBody>
      </p:sp>
      <p:sp>
        <p:nvSpPr>
          <p:cNvPr id="11" name="TextBox 11"/>
          <p:cNvSpPr txBox="1"/>
          <p:nvPr/>
        </p:nvSpPr>
        <p:spPr>
          <a:xfrm>
            <a:off x="3210645" y="942975"/>
            <a:ext cx="7702062" cy="1500537"/>
          </a:xfrm>
          <a:prstGeom prst="rect">
            <a:avLst/>
          </a:prstGeom>
        </p:spPr>
        <p:txBody>
          <a:bodyPr lIns="0" tIns="0" rIns="0" bIns="0" rtlCol="0" anchor="t">
            <a:spAutoFit/>
          </a:bodyPr>
          <a:lstStyle/>
          <a:p>
            <a:pPr algn="ctr">
              <a:lnSpc>
                <a:spcPts val="6018"/>
              </a:lnSpc>
              <a:spcBef>
                <a:spcPct val="0"/>
              </a:spcBef>
            </a:pPr>
            <a:r>
              <a:rPr lang="en-US" sz="4298">
                <a:solidFill>
                  <a:srgbClr val="593C8F"/>
                </a:solidFill>
                <a:latin typeface="League Spartan"/>
                <a:ea typeface="League Spartan"/>
                <a:cs typeface="League Spartan"/>
                <a:sym typeface="League Spartan"/>
              </a:rPr>
              <a:t>STEPS TAKEN FOR ANALYSIS</a:t>
            </a:r>
          </a:p>
        </p:txBody>
      </p:sp>
      <p:sp>
        <p:nvSpPr>
          <p:cNvPr id="12" name="TextBox 12"/>
          <p:cNvSpPr txBox="1"/>
          <p:nvPr/>
        </p:nvSpPr>
        <p:spPr>
          <a:xfrm>
            <a:off x="5076470" y="3090184"/>
            <a:ext cx="4067530" cy="1226966"/>
          </a:xfrm>
          <a:prstGeom prst="rect">
            <a:avLst/>
          </a:prstGeom>
        </p:spPr>
        <p:txBody>
          <a:bodyPr lIns="0" tIns="0" rIns="0" bIns="0" rtlCol="0" anchor="t">
            <a:spAutoFit/>
          </a:bodyPr>
          <a:lstStyle/>
          <a:p>
            <a:pPr algn="ctr">
              <a:lnSpc>
                <a:spcPts val="3246"/>
              </a:lnSpc>
              <a:spcBef>
                <a:spcPct val="0"/>
              </a:spcBef>
            </a:pPr>
            <a:r>
              <a:rPr lang="en-US" sz="2319">
                <a:solidFill>
                  <a:srgbClr val="000000"/>
                </a:solidFill>
                <a:latin typeface="Archivo Black"/>
                <a:ea typeface="Archivo Black"/>
                <a:cs typeface="Archivo Black"/>
                <a:sym typeface="Archivo Black"/>
              </a:rPr>
              <a:t>Adding necessary Columns/ measures for effective Visualisations</a:t>
            </a:r>
          </a:p>
        </p:txBody>
      </p:sp>
      <p:sp>
        <p:nvSpPr>
          <p:cNvPr id="13" name="TextBox 13"/>
          <p:cNvSpPr txBox="1"/>
          <p:nvPr/>
        </p:nvSpPr>
        <p:spPr>
          <a:xfrm>
            <a:off x="5122154" y="4964850"/>
            <a:ext cx="3976162" cy="1636541"/>
          </a:xfrm>
          <a:prstGeom prst="rect">
            <a:avLst/>
          </a:prstGeom>
        </p:spPr>
        <p:txBody>
          <a:bodyPr lIns="0" tIns="0" rIns="0" bIns="0" rtlCol="0" anchor="t">
            <a:spAutoFit/>
          </a:bodyPr>
          <a:lstStyle/>
          <a:p>
            <a:pPr algn="ctr">
              <a:lnSpc>
                <a:spcPts val="3246"/>
              </a:lnSpc>
              <a:spcBef>
                <a:spcPct val="0"/>
              </a:spcBef>
            </a:pPr>
            <a:r>
              <a:rPr lang="en-US" sz="2319">
                <a:solidFill>
                  <a:srgbClr val="000000"/>
                </a:solidFill>
                <a:latin typeface="Archivo Black"/>
                <a:ea typeface="Archivo Black"/>
                <a:cs typeface="Archivo Black"/>
                <a:sym typeface="Archivo Black"/>
              </a:rPr>
              <a:t>Establishing relationships between the fact &amp; dimension tables</a:t>
            </a:r>
          </a:p>
        </p:txBody>
      </p:sp>
      <p:sp>
        <p:nvSpPr>
          <p:cNvPr id="14" name="TextBox 14"/>
          <p:cNvSpPr txBox="1"/>
          <p:nvPr/>
        </p:nvSpPr>
        <p:spPr>
          <a:xfrm>
            <a:off x="5514159" y="6961016"/>
            <a:ext cx="3283520" cy="1226966"/>
          </a:xfrm>
          <a:prstGeom prst="rect">
            <a:avLst/>
          </a:prstGeom>
        </p:spPr>
        <p:txBody>
          <a:bodyPr lIns="0" tIns="0" rIns="0" bIns="0" rtlCol="0" anchor="t">
            <a:spAutoFit/>
          </a:bodyPr>
          <a:lstStyle/>
          <a:p>
            <a:pPr algn="ctr">
              <a:lnSpc>
                <a:spcPts val="3246"/>
              </a:lnSpc>
            </a:pPr>
            <a:r>
              <a:rPr lang="en-US" sz="2319">
                <a:solidFill>
                  <a:srgbClr val="000000"/>
                </a:solidFill>
                <a:latin typeface="Archivo Black"/>
                <a:ea typeface="Archivo Black"/>
                <a:cs typeface="Archivo Black"/>
                <a:sym typeface="Archivo Black"/>
              </a:rPr>
              <a:t>Data Visualisation</a:t>
            </a:r>
          </a:p>
          <a:p>
            <a:pPr algn="ctr">
              <a:lnSpc>
                <a:spcPts val="3246"/>
              </a:lnSpc>
            </a:pPr>
            <a:r>
              <a:rPr lang="en-US" sz="2319">
                <a:solidFill>
                  <a:srgbClr val="000000"/>
                </a:solidFill>
                <a:latin typeface="Archivo Black"/>
                <a:ea typeface="Archivo Black"/>
                <a:cs typeface="Archivo Black"/>
                <a:sym typeface="Archivo Black"/>
              </a:rPr>
              <a:t>Using Microsoft</a:t>
            </a:r>
          </a:p>
          <a:p>
            <a:pPr algn="ctr">
              <a:lnSpc>
                <a:spcPts val="3246"/>
              </a:lnSpc>
              <a:spcBef>
                <a:spcPct val="0"/>
              </a:spcBef>
            </a:pPr>
            <a:r>
              <a:rPr lang="en-US" sz="2319">
                <a:solidFill>
                  <a:srgbClr val="000000"/>
                </a:solidFill>
                <a:latin typeface="Archivo Black"/>
                <a:ea typeface="Archivo Black"/>
                <a:cs typeface="Archivo Black"/>
                <a:sym typeface="Archivo Black"/>
              </a:rPr>
              <a:t>Power BI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sp>
        <p:nvSpPr>
          <p:cNvPr id="3" name="AutoShape 3"/>
          <p:cNvSpPr/>
          <p:nvPr/>
        </p:nvSpPr>
        <p:spPr>
          <a:xfrm>
            <a:off x="4666677" y="1028700"/>
            <a:ext cx="8626908"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264245" y="290462"/>
            <a:ext cx="1134393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ADDING NEW COLUMNS/ MEASURES</a:t>
            </a:r>
          </a:p>
        </p:txBody>
      </p:sp>
      <p:grpSp>
        <p:nvGrpSpPr>
          <p:cNvPr id="8" name="Group 8"/>
          <p:cNvGrpSpPr/>
          <p:nvPr/>
        </p:nvGrpSpPr>
        <p:grpSpPr>
          <a:xfrm>
            <a:off x="3086100" y="1186215"/>
            <a:ext cx="15028964" cy="1341668"/>
            <a:chOff x="0" y="0"/>
            <a:chExt cx="3958246" cy="353361"/>
          </a:xfrm>
        </p:grpSpPr>
        <p:sp>
          <p:nvSpPr>
            <p:cNvPr id="9" name="Freeform 9"/>
            <p:cNvSpPr/>
            <p:nvPr/>
          </p:nvSpPr>
          <p:spPr>
            <a:xfrm>
              <a:off x="0" y="0"/>
              <a:ext cx="3958246" cy="353361"/>
            </a:xfrm>
            <a:custGeom>
              <a:avLst/>
              <a:gdLst/>
              <a:ahLst/>
              <a:cxnLst/>
              <a:rect l="l" t="t" r="r" b="b"/>
              <a:pathLst>
                <a:path w="3958246" h="353361">
                  <a:moveTo>
                    <a:pt x="26272" y="0"/>
                  </a:moveTo>
                  <a:lnTo>
                    <a:pt x="3931974" y="0"/>
                  </a:lnTo>
                  <a:cubicBezTo>
                    <a:pt x="3946484" y="0"/>
                    <a:pt x="3958246" y="11762"/>
                    <a:pt x="3958246" y="26272"/>
                  </a:cubicBezTo>
                  <a:lnTo>
                    <a:pt x="3958246" y="327089"/>
                  </a:lnTo>
                  <a:cubicBezTo>
                    <a:pt x="3958246" y="341599"/>
                    <a:pt x="3946484" y="353361"/>
                    <a:pt x="3931974" y="353361"/>
                  </a:cubicBezTo>
                  <a:lnTo>
                    <a:pt x="26272" y="353361"/>
                  </a:lnTo>
                  <a:cubicBezTo>
                    <a:pt x="11762" y="353361"/>
                    <a:pt x="0" y="341599"/>
                    <a:pt x="0" y="327089"/>
                  </a:cubicBezTo>
                  <a:lnTo>
                    <a:pt x="0" y="26272"/>
                  </a:lnTo>
                  <a:cubicBezTo>
                    <a:pt x="0" y="11762"/>
                    <a:pt x="11762" y="0"/>
                    <a:pt x="26272" y="0"/>
                  </a:cubicBezTo>
                  <a:close/>
                </a:path>
              </a:pathLst>
            </a:custGeom>
            <a:solidFill>
              <a:srgbClr val="8C52FF"/>
            </a:solidFill>
          </p:spPr>
          <p:txBody>
            <a:bodyPr/>
            <a:lstStyle/>
            <a:p>
              <a:endParaRPr lang="en-IN"/>
            </a:p>
          </p:txBody>
        </p:sp>
        <p:sp>
          <p:nvSpPr>
            <p:cNvPr id="10" name="TextBox 10"/>
            <p:cNvSpPr txBox="1"/>
            <p:nvPr/>
          </p:nvSpPr>
          <p:spPr>
            <a:xfrm>
              <a:off x="0" y="-57150"/>
              <a:ext cx="3958246" cy="410511"/>
            </a:xfrm>
            <a:prstGeom prst="rect">
              <a:avLst/>
            </a:prstGeom>
          </p:spPr>
          <p:txBody>
            <a:bodyPr lIns="50800" tIns="50800" rIns="50800" bIns="50800" rtlCol="0" anchor="ctr"/>
            <a:lstStyle/>
            <a:p>
              <a:pPr algn="ctr">
                <a:lnSpc>
                  <a:spcPts val="3246"/>
                </a:lnSpc>
              </a:pPr>
              <a:endParaRPr/>
            </a:p>
          </p:txBody>
        </p:sp>
      </p:grpSp>
      <p:sp>
        <p:nvSpPr>
          <p:cNvPr id="11" name="TextBox 11"/>
          <p:cNvSpPr txBox="1"/>
          <p:nvPr/>
        </p:nvSpPr>
        <p:spPr>
          <a:xfrm>
            <a:off x="3086100" y="1203678"/>
            <a:ext cx="14781055" cy="1064260"/>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FFFFFF"/>
                </a:solidFill>
                <a:latin typeface="Canva Sans"/>
                <a:ea typeface="Canva Sans"/>
                <a:cs typeface="Canva Sans"/>
                <a:sym typeface="Canva Sans"/>
              </a:rPr>
              <a:t>New Measure added for % utilization of room as this is an important KPI to be tracked. </a:t>
            </a:r>
          </a:p>
        </p:txBody>
      </p:sp>
      <p:grpSp>
        <p:nvGrpSpPr>
          <p:cNvPr id="12" name="Group 12"/>
          <p:cNvGrpSpPr/>
          <p:nvPr/>
        </p:nvGrpSpPr>
        <p:grpSpPr>
          <a:xfrm>
            <a:off x="3086100" y="2623717"/>
            <a:ext cx="15028964" cy="1341668"/>
            <a:chOff x="0" y="0"/>
            <a:chExt cx="3958246" cy="353361"/>
          </a:xfrm>
        </p:grpSpPr>
        <p:sp>
          <p:nvSpPr>
            <p:cNvPr id="13" name="Freeform 13"/>
            <p:cNvSpPr/>
            <p:nvPr/>
          </p:nvSpPr>
          <p:spPr>
            <a:xfrm>
              <a:off x="0" y="0"/>
              <a:ext cx="3958246" cy="353361"/>
            </a:xfrm>
            <a:custGeom>
              <a:avLst/>
              <a:gdLst/>
              <a:ahLst/>
              <a:cxnLst/>
              <a:rect l="l" t="t" r="r" b="b"/>
              <a:pathLst>
                <a:path w="3958246" h="353361">
                  <a:moveTo>
                    <a:pt x="26272" y="0"/>
                  </a:moveTo>
                  <a:lnTo>
                    <a:pt x="3931974" y="0"/>
                  </a:lnTo>
                  <a:cubicBezTo>
                    <a:pt x="3946484" y="0"/>
                    <a:pt x="3958246" y="11762"/>
                    <a:pt x="3958246" y="26272"/>
                  </a:cubicBezTo>
                  <a:lnTo>
                    <a:pt x="3958246" y="327089"/>
                  </a:lnTo>
                  <a:cubicBezTo>
                    <a:pt x="3958246" y="341599"/>
                    <a:pt x="3946484" y="353361"/>
                    <a:pt x="3931974" y="353361"/>
                  </a:cubicBezTo>
                  <a:lnTo>
                    <a:pt x="26272" y="353361"/>
                  </a:lnTo>
                  <a:cubicBezTo>
                    <a:pt x="11762" y="353361"/>
                    <a:pt x="0" y="341599"/>
                    <a:pt x="0" y="327089"/>
                  </a:cubicBezTo>
                  <a:lnTo>
                    <a:pt x="0" y="26272"/>
                  </a:lnTo>
                  <a:cubicBezTo>
                    <a:pt x="0" y="11762"/>
                    <a:pt x="11762" y="0"/>
                    <a:pt x="26272" y="0"/>
                  </a:cubicBezTo>
                  <a:close/>
                </a:path>
              </a:pathLst>
            </a:custGeom>
            <a:solidFill>
              <a:srgbClr val="8C52FF"/>
            </a:solidFill>
          </p:spPr>
          <p:txBody>
            <a:bodyPr/>
            <a:lstStyle/>
            <a:p>
              <a:endParaRPr lang="en-IN"/>
            </a:p>
          </p:txBody>
        </p:sp>
        <p:sp>
          <p:nvSpPr>
            <p:cNvPr id="14" name="TextBox 14"/>
            <p:cNvSpPr txBox="1"/>
            <p:nvPr/>
          </p:nvSpPr>
          <p:spPr>
            <a:xfrm>
              <a:off x="0" y="-57150"/>
              <a:ext cx="3958246" cy="410511"/>
            </a:xfrm>
            <a:prstGeom prst="rect">
              <a:avLst/>
            </a:prstGeom>
          </p:spPr>
          <p:txBody>
            <a:bodyPr lIns="50800" tIns="50800" rIns="50800" bIns="50800" rtlCol="0" anchor="ctr"/>
            <a:lstStyle/>
            <a:p>
              <a:pPr algn="ctr">
                <a:lnSpc>
                  <a:spcPts val="3246"/>
                </a:lnSpc>
              </a:pPr>
              <a:endParaRPr/>
            </a:p>
          </p:txBody>
        </p:sp>
      </p:grpSp>
      <p:sp>
        <p:nvSpPr>
          <p:cNvPr id="15" name="TextBox 15"/>
          <p:cNvSpPr txBox="1"/>
          <p:nvPr/>
        </p:nvSpPr>
        <p:spPr>
          <a:xfrm>
            <a:off x="3086100" y="2641179"/>
            <a:ext cx="14781055" cy="1064260"/>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FFFFFF"/>
                </a:solidFill>
                <a:latin typeface="Canva Sans"/>
                <a:ea typeface="Canva Sans"/>
                <a:cs typeface="Canva Sans"/>
                <a:sym typeface="Canva Sans"/>
              </a:rPr>
              <a:t>New measure added to calculate % completed bookings, % of cancelled bookings and % of no shows</a:t>
            </a:r>
          </a:p>
        </p:txBody>
      </p:sp>
      <p:grpSp>
        <p:nvGrpSpPr>
          <p:cNvPr id="16" name="Group 16"/>
          <p:cNvGrpSpPr/>
          <p:nvPr/>
        </p:nvGrpSpPr>
        <p:grpSpPr>
          <a:xfrm>
            <a:off x="3086100" y="4061219"/>
            <a:ext cx="15028964" cy="2056520"/>
            <a:chOff x="0" y="0"/>
            <a:chExt cx="3958246" cy="541635"/>
          </a:xfrm>
        </p:grpSpPr>
        <p:sp>
          <p:nvSpPr>
            <p:cNvPr id="17" name="Freeform 17"/>
            <p:cNvSpPr/>
            <p:nvPr/>
          </p:nvSpPr>
          <p:spPr>
            <a:xfrm>
              <a:off x="0" y="0"/>
              <a:ext cx="3958246" cy="541635"/>
            </a:xfrm>
            <a:custGeom>
              <a:avLst/>
              <a:gdLst/>
              <a:ahLst/>
              <a:cxnLst/>
              <a:rect l="l" t="t" r="r" b="b"/>
              <a:pathLst>
                <a:path w="3958246" h="541635">
                  <a:moveTo>
                    <a:pt x="26272" y="0"/>
                  </a:moveTo>
                  <a:lnTo>
                    <a:pt x="3931974" y="0"/>
                  </a:lnTo>
                  <a:cubicBezTo>
                    <a:pt x="3946484" y="0"/>
                    <a:pt x="3958246" y="11762"/>
                    <a:pt x="3958246" y="26272"/>
                  </a:cubicBezTo>
                  <a:lnTo>
                    <a:pt x="3958246" y="515363"/>
                  </a:lnTo>
                  <a:cubicBezTo>
                    <a:pt x="3958246" y="529873"/>
                    <a:pt x="3946484" y="541635"/>
                    <a:pt x="3931974" y="541635"/>
                  </a:cubicBezTo>
                  <a:lnTo>
                    <a:pt x="26272" y="541635"/>
                  </a:lnTo>
                  <a:cubicBezTo>
                    <a:pt x="11762" y="541635"/>
                    <a:pt x="0" y="529873"/>
                    <a:pt x="0" y="515363"/>
                  </a:cubicBezTo>
                  <a:lnTo>
                    <a:pt x="0" y="26272"/>
                  </a:lnTo>
                  <a:cubicBezTo>
                    <a:pt x="0" y="11762"/>
                    <a:pt x="11762" y="0"/>
                    <a:pt x="26272" y="0"/>
                  </a:cubicBezTo>
                  <a:close/>
                </a:path>
              </a:pathLst>
            </a:custGeom>
            <a:solidFill>
              <a:srgbClr val="8C52FF"/>
            </a:solidFill>
          </p:spPr>
          <p:txBody>
            <a:bodyPr/>
            <a:lstStyle/>
            <a:p>
              <a:endParaRPr lang="en-IN"/>
            </a:p>
          </p:txBody>
        </p:sp>
        <p:sp>
          <p:nvSpPr>
            <p:cNvPr id="18" name="TextBox 18"/>
            <p:cNvSpPr txBox="1"/>
            <p:nvPr/>
          </p:nvSpPr>
          <p:spPr>
            <a:xfrm>
              <a:off x="0" y="-57150"/>
              <a:ext cx="3958246" cy="598785"/>
            </a:xfrm>
            <a:prstGeom prst="rect">
              <a:avLst/>
            </a:prstGeom>
          </p:spPr>
          <p:txBody>
            <a:bodyPr lIns="50800" tIns="50800" rIns="50800" bIns="50800" rtlCol="0" anchor="ctr"/>
            <a:lstStyle/>
            <a:p>
              <a:pPr algn="l">
                <a:lnSpc>
                  <a:spcPts val="4340"/>
                </a:lnSpc>
              </a:pPr>
              <a:endParaRPr/>
            </a:p>
          </p:txBody>
        </p:sp>
      </p:grpSp>
      <p:sp>
        <p:nvSpPr>
          <p:cNvPr id="19" name="TextBox 19"/>
          <p:cNvSpPr txBox="1"/>
          <p:nvPr/>
        </p:nvSpPr>
        <p:spPr>
          <a:xfrm>
            <a:off x="3235928" y="4161187"/>
            <a:ext cx="14631227" cy="1607185"/>
          </a:xfrm>
          <a:prstGeom prst="rect">
            <a:avLst/>
          </a:prstGeom>
        </p:spPr>
        <p:txBody>
          <a:bodyPr lIns="0" tIns="0" rIns="0" bIns="0" rtlCol="0" anchor="t">
            <a:spAutoFit/>
          </a:bodyPr>
          <a:lstStyle/>
          <a:p>
            <a:pPr marL="669291" lvl="1" indent="-334646" algn="just">
              <a:lnSpc>
                <a:spcPts val="4340"/>
              </a:lnSpc>
              <a:buFont typeface="Arial"/>
              <a:buChar char="•"/>
            </a:pPr>
            <a:r>
              <a:rPr lang="en-US" sz="3100">
                <a:solidFill>
                  <a:srgbClr val="FFFFFF"/>
                </a:solidFill>
                <a:latin typeface="Canva Sans"/>
                <a:ea typeface="Canva Sans"/>
                <a:cs typeface="Canva Sans"/>
                <a:sym typeface="Canva Sans"/>
              </a:rPr>
              <a:t>To get the KPI % cancellation a conditional column was first added </a:t>
            </a:r>
          </a:p>
          <a:p>
            <a:pPr algn="just">
              <a:lnSpc>
                <a:spcPts val="4340"/>
              </a:lnSpc>
            </a:pPr>
            <a:r>
              <a:rPr lang="en-US" sz="3100">
                <a:solidFill>
                  <a:srgbClr val="FFFFFF"/>
                </a:solidFill>
                <a:latin typeface="Canva Sans"/>
                <a:ea typeface="Canva Sans"/>
                <a:cs typeface="Canva Sans"/>
                <a:sym typeface="Canva Sans"/>
              </a:rPr>
              <a:t>that check if revenue generated and revenue realized column to see if there is a cancellation. This column was then used to calculate the %cancellation</a:t>
            </a:r>
          </a:p>
        </p:txBody>
      </p:sp>
      <p:grpSp>
        <p:nvGrpSpPr>
          <p:cNvPr id="20" name="Group 20"/>
          <p:cNvGrpSpPr/>
          <p:nvPr/>
        </p:nvGrpSpPr>
        <p:grpSpPr>
          <a:xfrm>
            <a:off x="3086100" y="6212989"/>
            <a:ext cx="15028964" cy="1341668"/>
            <a:chOff x="0" y="0"/>
            <a:chExt cx="3958246" cy="353361"/>
          </a:xfrm>
        </p:grpSpPr>
        <p:sp>
          <p:nvSpPr>
            <p:cNvPr id="21" name="Freeform 21"/>
            <p:cNvSpPr/>
            <p:nvPr/>
          </p:nvSpPr>
          <p:spPr>
            <a:xfrm>
              <a:off x="0" y="0"/>
              <a:ext cx="3958246" cy="353361"/>
            </a:xfrm>
            <a:custGeom>
              <a:avLst/>
              <a:gdLst/>
              <a:ahLst/>
              <a:cxnLst/>
              <a:rect l="l" t="t" r="r" b="b"/>
              <a:pathLst>
                <a:path w="3958246" h="353361">
                  <a:moveTo>
                    <a:pt x="26272" y="0"/>
                  </a:moveTo>
                  <a:lnTo>
                    <a:pt x="3931974" y="0"/>
                  </a:lnTo>
                  <a:cubicBezTo>
                    <a:pt x="3946484" y="0"/>
                    <a:pt x="3958246" y="11762"/>
                    <a:pt x="3958246" y="26272"/>
                  </a:cubicBezTo>
                  <a:lnTo>
                    <a:pt x="3958246" y="327089"/>
                  </a:lnTo>
                  <a:cubicBezTo>
                    <a:pt x="3958246" y="341599"/>
                    <a:pt x="3946484" y="353361"/>
                    <a:pt x="3931974" y="353361"/>
                  </a:cubicBezTo>
                  <a:lnTo>
                    <a:pt x="26272" y="353361"/>
                  </a:lnTo>
                  <a:cubicBezTo>
                    <a:pt x="11762" y="353361"/>
                    <a:pt x="0" y="341599"/>
                    <a:pt x="0" y="327089"/>
                  </a:cubicBezTo>
                  <a:lnTo>
                    <a:pt x="0" y="26272"/>
                  </a:lnTo>
                  <a:cubicBezTo>
                    <a:pt x="0" y="11762"/>
                    <a:pt x="11762" y="0"/>
                    <a:pt x="26272" y="0"/>
                  </a:cubicBezTo>
                  <a:close/>
                </a:path>
              </a:pathLst>
            </a:custGeom>
            <a:solidFill>
              <a:srgbClr val="8C52FF"/>
            </a:solidFill>
          </p:spPr>
          <p:txBody>
            <a:bodyPr/>
            <a:lstStyle/>
            <a:p>
              <a:endParaRPr lang="en-IN"/>
            </a:p>
          </p:txBody>
        </p:sp>
        <p:sp>
          <p:nvSpPr>
            <p:cNvPr id="22" name="TextBox 22"/>
            <p:cNvSpPr txBox="1"/>
            <p:nvPr/>
          </p:nvSpPr>
          <p:spPr>
            <a:xfrm>
              <a:off x="0" y="-57150"/>
              <a:ext cx="3958246" cy="410511"/>
            </a:xfrm>
            <a:prstGeom prst="rect">
              <a:avLst/>
            </a:prstGeom>
          </p:spPr>
          <p:txBody>
            <a:bodyPr lIns="50800" tIns="50800" rIns="50800" bIns="50800" rtlCol="0" anchor="ctr"/>
            <a:lstStyle/>
            <a:p>
              <a:pPr marL="669291" lvl="1" indent="-334646" algn="just">
                <a:lnSpc>
                  <a:spcPts val="4340"/>
                </a:lnSpc>
                <a:spcBef>
                  <a:spcPct val="0"/>
                </a:spcBef>
                <a:buFont typeface="Arial"/>
                <a:buChar char="•"/>
              </a:pPr>
              <a:r>
                <a:rPr lang="en-US" sz="3100">
                  <a:solidFill>
                    <a:srgbClr val="FFFFFF"/>
                  </a:solidFill>
                  <a:latin typeface="Canva Sans"/>
                  <a:ea typeface="Canva Sans"/>
                  <a:cs typeface="Canva Sans"/>
                  <a:sym typeface="Canva Sans"/>
                </a:rPr>
                <a:t>New measure added to calculate % revenue lost to analyse the segments in which cancelations were happening.</a:t>
              </a:r>
            </a:p>
          </p:txBody>
        </p:sp>
      </p:grpSp>
      <p:grpSp>
        <p:nvGrpSpPr>
          <p:cNvPr id="23" name="Group 23"/>
          <p:cNvGrpSpPr/>
          <p:nvPr/>
        </p:nvGrpSpPr>
        <p:grpSpPr>
          <a:xfrm>
            <a:off x="3091223" y="7649907"/>
            <a:ext cx="15023841" cy="2494793"/>
            <a:chOff x="0" y="0"/>
            <a:chExt cx="3956896" cy="657065"/>
          </a:xfrm>
        </p:grpSpPr>
        <p:sp>
          <p:nvSpPr>
            <p:cNvPr id="24" name="Freeform 24"/>
            <p:cNvSpPr/>
            <p:nvPr/>
          </p:nvSpPr>
          <p:spPr>
            <a:xfrm>
              <a:off x="0" y="0"/>
              <a:ext cx="3956896" cy="657065"/>
            </a:xfrm>
            <a:custGeom>
              <a:avLst/>
              <a:gdLst/>
              <a:ahLst/>
              <a:cxnLst/>
              <a:rect l="l" t="t" r="r" b="b"/>
              <a:pathLst>
                <a:path w="3956896" h="657065">
                  <a:moveTo>
                    <a:pt x="26281" y="0"/>
                  </a:moveTo>
                  <a:lnTo>
                    <a:pt x="3930616" y="0"/>
                  </a:lnTo>
                  <a:cubicBezTo>
                    <a:pt x="3945130" y="0"/>
                    <a:pt x="3956896" y="11766"/>
                    <a:pt x="3956896" y="26281"/>
                  </a:cubicBezTo>
                  <a:lnTo>
                    <a:pt x="3956896" y="630784"/>
                  </a:lnTo>
                  <a:cubicBezTo>
                    <a:pt x="3956896" y="645298"/>
                    <a:pt x="3945130" y="657065"/>
                    <a:pt x="3930616" y="657065"/>
                  </a:cubicBezTo>
                  <a:lnTo>
                    <a:pt x="26281" y="657065"/>
                  </a:lnTo>
                  <a:cubicBezTo>
                    <a:pt x="19311" y="657065"/>
                    <a:pt x="12626" y="654296"/>
                    <a:pt x="7697" y="649367"/>
                  </a:cubicBezTo>
                  <a:cubicBezTo>
                    <a:pt x="2769" y="644439"/>
                    <a:pt x="0" y="637754"/>
                    <a:pt x="0" y="630784"/>
                  </a:cubicBezTo>
                  <a:lnTo>
                    <a:pt x="0" y="26281"/>
                  </a:lnTo>
                  <a:cubicBezTo>
                    <a:pt x="0" y="19311"/>
                    <a:pt x="2769" y="12626"/>
                    <a:pt x="7697" y="7697"/>
                  </a:cubicBezTo>
                  <a:cubicBezTo>
                    <a:pt x="12626" y="2769"/>
                    <a:pt x="19311" y="0"/>
                    <a:pt x="26281" y="0"/>
                  </a:cubicBezTo>
                  <a:close/>
                </a:path>
              </a:pathLst>
            </a:custGeom>
            <a:solidFill>
              <a:srgbClr val="8C52FF"/>
            </a:solidFill>
          </p:spPr>
          <p:txBody>
            <a:bodyPr/>
            <a:lstStyle/>
            <a:p>
              <a:endParaRPr lang="en-IN"/>
            </a:p>
          </p:txBody>
        </p:sp>
        <p:sp>
          <p:nvSpPr>
            <p:cNvPr id="25" name="TextBox 25"/>
            <p:cNvSpPr txBox="1"/>
            <p:nvPr/>
          </p:nvSpPr>
          <p:spPr>
            <a:xfrm>
              <a:off x="0" y="-57150"/>
              <a:ext cx="3956896" cy="714215"/>
            </a:xfrm>
            <a:prstGeom prst="rect">
              <a:avLst/>
            </a:prstGeom>
          </p:spPr>
          <p:txBody>
            <a:bodyPr lIns="50800" tIns="50800" rIns="50800" bIns="50800" rtlCol="0" anchor="ctr"/>
            <a:lstStyle/>
            <a:p>
              <a:pPr marL="669291" lvl="1" indent="-334646" algn="l">
                <a:lnSpc>
                  <a:spcPts val="4340"/>
                </a:lnSpc>
                <a:buFont typeface="Arial"/>
                <a:buChar char="•"/>
              </a:pPr>
              <a:r>
                <a:rPr lang="en-US" sz="3100">
                  <a:solidFill>
                    <a:srgbClr val="FFFFFF"/>
                  </a:solidFill>
                  <a:latin typeface="Canva Sans"/>
                  <a:ea typeface="Canva Sans"/>
                  <a:cs typeface="Canva Sans"/>
                  <a:sym typeface="Canva Sans"/>
                </a:rPr>
                <a:t>New measures called Average Daily Rate(ADR) and Revnue Per Available Room(RevPAR) were added as these are important KPIs in the hotel industry. A new measure was also added to calculate average revenue earned per hotel.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sp>
        <p:nvSpPr>
          <p:cNvPr id="3" name="AutoShape 3"/>
          <p:cNvSpPr/>
          <p:nvPr/>
        </p:nvSpPr>
        <p:spPr>
          <a:xfrm>
            <a:off x="4666677" y="1028700"/>
            <a:ext cx="8626908"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264245" y="309512"/>
            <a:ext cx="11908308" cy="636937"/>
          </a:xfrm>
          <a:prstGeom prst="rect">
            <a:avLst/>
          </a:prstGeom>
        </p:spPr>
        <p:txBody>
          <a:bodyPr lIns="0" tIns="0" rIns="0" bIns="0" rtlCol="0" anchor="t">
            <a:spAutoFit/>
          </a:bodyPr>
          <a:lstStyle/>
          <a:p>
            <a:pPr algn="l">
              <a:lnSpc>
                <a:spcPts val="5318"/>
              </a:lnSpc>
              <a:spcBef>
                <a:spcPct val="0"/>
              </a:spcBef>
            </a:pPr>
            <a:r>
              <a:rPr lang="en-US" sz="3798">
                <a:solidFill>
                  <a:srgbClr val="593C8F"/>
                </a:solidFill>
                <a:latin typeface="League Spartan"/>
                <a:ea typeface="League Spartan"/>
                <a:cs typeface="League Spartan"/>
                <a:sym typeface="League Spartan"/>
              </a:rPr>
              <a:t>DEFINTION AND IDENTIFCATION OF KPIS</a:t>
            </a:r>
          </a:p>
        </p:txBody>
      </p:sp>
      <p:grpSp>
        <p:nvGrpSpPr>
          <p:cNvPr id="8" name="Group 8"/>
          <p:cNvGrpSpPr/>
          <p:nvPr/>
        </p:nvGrpSpPr>
        <p:grpSpPr>
          <a:xfrm>
            <a:off x="3086100" y="1186215"/>
            <a:ext cx="15028964" cy="2779753"/>
            <a:chOff x="0" y="0"/>
            <a:chExt cx="3958246" cy="732116"/>
          </a:xfrm>
        </p:grpSpPr>
        <p:sp>
          <p:nvSpPr>
            <p:cNvPr id="9" name="Freeform 9"/>
            <p:cNvSpPr/>
            <p:nvPr/>
          </p:nvSpPr>
          <p:spPr>
            <a:xfrm>
              <a:off x="0" y="0"/>
              <a:ext cx="3958246" cy="732116"/>
            </a:xfrm>
            <a:custGeom>
              <a:avLst/>
              <a:gdLst/>
              <a:ahLst/>
              <a:cxnLst/>
              <a:rect l="l" t="t" r="r" b="b"/>
              <a:pathLst>
                <a:path w="3958246" h="732116">
                  <a:moveTo>
                    <a:pt x="26272" y="0"/>
                  </a:moveTo>
                  <a:lnTo>
                    <a:pt x="3931974" y="0"/>
                  </a:lnTo>
                  <a:cubicBezTo>
                    <a:pt x="3946484" y="0"/>
                    <a:pt x="3958246" y="11762"/>
                    <a:pt x="3958246" y="26272"/>
                  </a:cubicBezTo>
                  <a:lnTo>
                    <a:pt x="3958246" y="705844"/>
                  </a:lnTo>
                  <a:cubicBezTo>
                    <a:pt x="3958246" y="720354"/>
                    <a:pt x="3946484" y="732116"/>
                    <a:pt x="3931974" y="732116"/>
                  </a:cubicBezTo>
                  <a:lnTo>
                    <a:pt x="26272" y="732116"/>
                  </a:lnTo>
                  <a:cubicBezTo>
                    <a:pt x="11762" y="732116"/>
                    <a:pt x="0" y="720354"/>
                    <a:pt x="0" y="705844"/>
                  </a:cubicBezTo>
                  <a:lnTo>
                    <a:pt x="0" y="26272"/>
                  </a:lnTo>
                  <a:cubicBezTo>
                    <a:pt x="0" y="11762"/>
                    <a:pt x="11762" y="0"/>
                    <a:pt x="26272" y="0"/>
                  </a:cubicBezTo>
                  <a:close/>
                </a:path>
              </a:pathLst>
            </a:custGeom>
            <a:solidFill>
              <a:srgbClr val="8C52FF"/>
            </a:solidFill>
          </p:spPr>
          <p:txBody>
            <a:bodyPr/>
            <a:lstStyle/>
            <a:p>
              <a:endParaRPr lang="en-IN"/>
            </a:p>
          </p:txBody>
        </p:sp>
        <p:sp>
          <p:nvSpPr>
            <p:cNvPr id="10" name="TextBox 10"/>
            <p:cNvSpPr txBox="1"/>
            <p:nvPr/>
          </p:nvSpPr>
          <p:spPr>
            <a:xfrm>
              <a:off x="0" y="-57150"/>
              <a:ext cx="3958246" cy="789266"/>
            </a:xfrm>
            <a:prstGeom prst="rect">
              <a:avLst/>
            </a:prstGeom>
          </p:spPr>
          <p:txBody>
            <a:bodyPr lIns="50800" tIns="50800" rIns="50800" bIns="50800" rtlCol="0" anchor="ctr"/>
            <a:lstStyle/>
            <a:p>
              <a:pPr algn="ctr">
                <a:lnSpc>
                  <a:spcPts val="3246"/>
                </a:lnSpc>
              </a:pPr>
              <a:endParaRPr/>
            </a:p>
          </p:txBody>
        </p:sp>
      </p:grpSp>
      <p:sp>
        <p:nvSpPr>
          <p:cNvPr id="11" name="TextBox 11"/>
          <p:cNvSpPr txBox="1"/>
          <p:nvPr/>
        </p:nvSpPr>
        <p:spPr>
          <a:xfrm>
            <a:off x="3086100" y="1203678"/>
            <a:ext cx="15201900" cy="2684780"/>
          </a:xfrm>
          <a:prstGeom prst="rect">
            <a:avLst/>
          </a:prstGeom>
        </p:spPr>
        <p:txBody>
          <a:bodyPr lIns="0" tIns="0" rIns="0" bIns="0" rtlCol="0" anchor="t">
            <a:spAutoFit/>
          </a:bodyPr>
          <a:lstStyle/>
          <a:p>
            <a:pPr marL="669291" lvl="1" indent="-334646" algn="l">
              <a:lnSpc>
                <a:spcPts val="4340"/>
              </a:lnSpc>
              <a:buFont typeface="Arial"/>
              <a:buChar char="•"/>
            </a:pPr>
            <a:r>
              <a:rPr lang="en-US" sz="3100" b="1">
                <a:solidFill>
                  <a:srgbClr val="FFFFFF"/>
                </a:solidFill>
                <a:latin typeface="Canva Sans Bold"/>
                <a:ea typeface="Canva Sans Bold"/>
                <a:cs typeface="Canva Sans Bold"/>
                <a:sym typeface="Canva Sans Bold"/>
              </a:rPr>
              <a:t>Total Revenue</a:t>
            </a:r>
            <a:r>
              <a:rPr lang="en-US" sz="3100">
                <a:solidFill>
                  <a:srgbClr val="FFFFFF"/>
                </a:solidFill>
                <a:latin typeface="Canva Sans"/>
                <a:ea typeface="Canva Sans"/>
                <a:cs typeface="Canva Sans"/>
                <a:sym typeface="Canva Sans"/>
              </a:rPr>
              <a:t>- Sum of realised revenue</a:t>
            </a:r>
          </a:p>
          <a:p>
            <a:pPr marL="669291" lvl="1" indent="-334646" algn="l">
              <a:lnSpc>
                <a:spcPts val="4340"/>
              </a:lnSpc>
              <a:buFont typeface="Arial"/>
              <a:buChar char="•"/>
            </a:pPr>
            <a:r>
              <a:rPr lang="en-US" sz="3100" b="1">
                <a:solidFill>
                  <a:srgbClr val="FFFFFF"/>
                </a:solidFill>
                <a:latin typeface="Canva Sans Bold"/>
                <a:ea typeface="Canva Sans Bold"/>
                <a:cs typeface="Canva Sans Bold"/>
                <a:sym typeface="Canva Sans Bold"/>
              </a:rPr>
              <a:t>Total Capacity-</a:t>
            </a:r>
            <a:r>
              <a:rPr lang="en-US" sz="3100">
                <a:solidFill>
                  <a:srgbClr val="FFFFFF"/>
                </a:solidFill>
                <a:latin typeface="Canva Sans"/>
                <a:ea typeface="Canva Sans"/>
                <a:cs typeface="Canva Sans"/>
                <a:sym typeface="Canva Sans"/>
              </a:rPr>
              <a:t>Sum of number of rooms in the hotel</a:t>
            </a:r>
          </a:p>
          <a:p>
            <a:pPr marL="669291" lvl="1" indent="-334646" algn="l">
              <a:lnSpc>
                <a:spcPts val="4340"/>
              </a:lnSpc>
              <a:buFont typeface="Arial"/>
              <a:buChar char="•"/>
            </a:pPr>
            <a:r>
              <a:rPr lang="en-US" sz="3100" b="1">
                <a:solidFill>
                  <a:srgbClr val="FFFFFF"/>
                </a:solidFill>
                <a:latin typeface="Canva Sans Bold"/>
                <a:ea typeface="Canva Sans Bold"/>
                <a:cs typeface="Canva Sans Bold"/>
                <a:sym typeface="Canva Sans Bold"/>
              </a:rPr>
              <a:t>% Utilization-</a:t>
            </a:r>
            <a:r>
              <a:rPr lang="en-US" sz="3100">
                <a:solidFill>
                  <a:srgbClr val="FFFFFF"/>
                </a:solidFill>
                <a:latin typeface="Canva Sans"/>
                <a:ea typeface="Canva Sans"/>
                <a:cs typeface="Canva Sans"/>
                <a:sym typeface="Canva Sans"/>
              </a:rPr>
              <a:t> Sum of successfully booked rooms/ Total capacity</a:t>
            </a:r>
          </a:p>
          <a:p>
            <a:pPr marL="669291" lvl="1" indent="-334646" algn="l">
              <a:lnSpc>
                <a:spcPts val="4340"/>
              </a:lnSpc>
              <a:buFont typeface="Arial"/>
              <a:buChar char="•"/>
            </a:pPr>
            <a:r>
              <a:rPr lang="en-US" sz="3100" b="1">
                <a:solidFill>
                  <a:srgbClr val="FFFFFF"/>
                </a:solidFill>
                <a:latin typeface="Canva Sans Bold"/>
                <a:ea typeface="Canva Sans Bold"/>
                <a:cs typeface="Canva Sans Bold"/>
                <a:sym typeface="Canva Sans Bold"/>
              </a:rPr>
              <a:t>% Cancellation- </a:t>
            </a:r>
            <a:r>
              <a:rPr lang="en-US" sz="3100">
                <a:solidFill>
                  <a:srgbClr val="FFFFFF"/>
                </a:solidFill>
                <a:latin typeface="Canva Sans"/>
                <a:ea typeface="Canva Sans"/>
                <a:cs typeface="Canva Sans"/>
                <a:sym typeface="Canva Sans"/>
              </a:rPr>
              <a:t>Sum Of cancelled rooms /Total Capacity</a:t>
            </a:r>
          </a:p>
          <a:p>
            <a:pPr marL="647702" lvl="1" indent="-323851" algn="l">
              <a:lnSpc>
                <a:spcPts val="4200"/>
              </a:lnSpc>
              <a:buFont typeface="Arial"/>
              <a:buChar char="•"/>
            </a:pPr>
            <a:r>
              <a:rPr lang="en-US" sz="3000" b="1">
                <a:solidFill>
                  <a:srgbClr val="FFFFFF"/>
                </a:solidFill>
                <a:latin typeface="Canva Sans Bold"/>
                <a:ea typeface="Canva Sans Bold"/>
                <a:cs typeface="Canva Sans Bold"/>
                <a:sym typeface="Canva Sans Bold"/>
              </a:rPr>
              <a:t>%Revenue Lost-</a:t>
            </a:r>
            <a:r>
              <a:rPr lang="en-US" sz="3000">
                <a:solidFill>
                  <a:srgbClr val="FFFFFF"/>
                </a:solidFill>
                <a:latin typeface="Canva Sans"/>
                <a:ea typeface="Canva Sans"/>
                <a:cs typeface="Canva Sans"/>
                <a:sym typeface="Canva Sans"/>
              </a:rPr>
              <a:t>(Revenue Generated-Revenue Realized)/Revenue Generated</a:t>
            </a:r>
          </a:p>
        </p:txBody>
      </p:sp>
      <p:sp>
        <p:nvSpPr>
          <p:cNvPr id="12" name="TextBox 12"/>
          <p:cNvSpPr txBox="1"/>
          <p:nvPr/>
        </p:nvSpPr>
        <p:spPr>
          <a:xfrm>
            <a:off x="3235928" y="4161187"/>
            <a:ext cx="14631227" cy="521335"/>
          </a:xfrm>
          <a:prstGeom prst="rect">
            <a:avLst/>
          </a:prstGeom>
        </p:spPr>
        <p:txBody>
          <a:bodyPr lIns="0" tIns="0" rIns="0" bIns="0" rtlCol="0" anchor="t">
            <a:spAutoFit/>
          </a:bodyPr>
          <a:lstStyle/>
          <a:p>
            <a:pPr algn="just">
              <a:lnSpc>
                <a:spcPts val="4340"/>
              </a:lnSpc>
            </a:pPr>
            <a:r>
              <a:rPr lang="en-US" sz="3100" b="1">
                <a:solidFill>
                  <a:srgbClr val="593C8F"/>
                </a:solidFill>
                <a:latin typeface="Canva Sans Bold"/>
                <a:ea typeface="Canva Sans Bold"/>
                <a:cs typeface="Canva Sans Bold"/>
                <a:sym typeface="Canva Sans Bold"/>
              </a:rPr>
              <a:t>Industry Specifc Ratios</a:t>
            </a:r>
          </a:p>
        </p:txBody>
      </p:sp>
      <p:grpSp>
        <p:nvGrpSpPr>
          <p:cNvPr id="13" name="Group 13"/>
          <p:cNvGrpSpPr/>
          <p:nvPr/>
        </p:nvGrpSpPr>
        <p:grpSpPr>
          <a:xfrm>
            <a:off x="3091223" y="4825397"/>
            <a:ext cx="15023841" cy="4483307"/>
            <a:chOff x="0" y="0"/>
            <a:chExt cx="3956896" cy="1180789"/>
          </a:xfrm>
        </p:grpSpPr>
        <p:sp>
          <p:nvSpPr>
            <p:cNvPr id="14" name="Freeform 14"/>
            <p:cNvSpPr/>
            <p:nvPr/>
          </p:nvSpPr>
          <p:spPr>
            <a:xfrm>
              <a:off x="0" y="0"/>
              <a:ext cx="3956896" cy="1180789"/>
            </a:xfrm>
            <a:custGeom>
              <a:avLst/>
              <a:gdLst/>
              <a:ahLst/>
              <a:cxnLst/>
              <a:rect l="l" t="t" r="r" b="b"/>
              <a:pathLst>
                <a:path w="3956896" h="1180789">
                  <a:moveTo>
                    <a:pt x="26281" y="0"/>
                  </a:moveTo>
                  <a:lnTo>
                    <a:pt x="3930616" y="0"/>
                  </a:lnTo>
                  <a:cubicBezTo>
                    <a:pt x="3945130" y="0"/>
                    <a:pt x="3956896" y="11766"/>
                    <a:pt x="3956896" y="26281"/>
                  </a:cubicBezTo>
                  <a:lnTo>
                    <a:pt x="3956896" y="1154508"/>
                  </a:lnTo>
                  <a:cubicBezTo>
                    <a:pt x="3956896" y="1169022"/>
                    <a:pt x="3945130" y="1180789"/>
                    <a:pt x="3930616" y="1180789"/>
                  </a:cubicBezTo>
                  <a:lnTo>
                    <a:pt x="26281" y="1180789"/>
                  </a:lnTo>
                  <a:cubicBezTo>
                    <a:pt x="19311" y="1180789"/>
                    <a:pt x="12626" y="1178020"/>
                    <a:pt x="7697" y="1173091"/>
                  </a:cubicBezTo>
                  <a:cubicBezTo>
                    <a:pt x="2769" y="1168163"/>
                    <a:pt x="0" y="1161478"/>
                    <a:pt x="0" y="1154508"/>
                  </a:cubicBezTo>
                  <a:lnTo>
                    <a:pt x="0" y="26281"/>
                  </a:lnTo>
                  <a:cubicBezTo>
                    <a:pt x="0" y="19311"/>
                    <a:pt x="2769" y="12626"/>
                    <a:pt x="7697" y="7697"/>
                  </a:cubicBezTo>
                  <a:cubicBezTo>
                    <a:pt x="12626" y="2769"/>
                    <a:pt x="19311" y="0"/>
                    <a:pt x="26281" y="0"/>
                  </a:cubicBezTo>
                  <a:close/>
                </a:path>
              </a:pathLst>
            </a:custGeom>
            <a:solidFill>
              <a:srgbClr val="8C52FF"/>
            </a:solidFill>
          </p:spPr>
          <p:txBody>
            <a:bodyPr/>
            <a:lstStyle/>
            <a:p>
              <a:endParaRPr lang="en-IN"/>
            </a:p>
          </p:txBody>
        </p:sp>
        <p:sp>
          <p:nvSpPr>
            <p:cNvPr id="15" name="TextBox 15"/>
            <p:cNvSpPr txBox="1"/>
            <p:nvPr/>
          </p:nvSpPr>
          <p:spPr>
            <a:xfrm>
              <a:off x="0" y="-57150"/>
              <a:ext cx="3956896" cy="1237939"/>
            </a:xfrm>
            <a:prstGeom prst="rect">
              <a:avLst/>
            </a:prstGeom>
          </p:spPr>
          <p:txBody>
            <a:bodyPr lIns="50800" tIns="50800" rIns="50800" bIns="50800" rtlCol="0" anchor="ctr"/>
            <a:lstStyle/>
            <a:p>
              <a:pPr marL="669291" lvl="1" indent="-334646" algn="l">
                <a:lnSpc>
                  <a:spcPts val="4340"/>
                </a:lnSpc>
                <a:buFont typeface="Arial"/>
                <a:buChar char="•"/>
              </a:pPr>
              <a:r>
                <a:rPr lang="en-US" sz="3100" b="1">
                  <a:solidFill>
                    <a:srgbClr val="FFFFFF"/>
                  </a:solidFill>
                  <a:latin typeface="Canva Sans Bold"/>
                  <a:ea typeface="Canva Sans Bold"/>
                  <a:cs typeface="Canva Sans Bold"/>
                  <a:sym typeface="Canva Sans Bold"/>
                </a:rPr>
                <a:t>Average Daily Rate</a:t>
              </a:r>
              <a:r>
                <a:rPr lang="en-US" sz="3100">
                  <a:solidFill>
                    <a:srgbClr val="FFFFFF"/>
                  </a:solidFill>
                  <a:latin typeface="Canva Sans"/>
                  <a:ea typeface="Canva Sans"/>
                  <a:cs typeface="Canva Sans"/>
                  <a:sym typeface="Canva Sans"/>
                </a:rPr>
                <a:t>- This indicates the average charge per room. Here it was calculated by Total Revenue Realised/ Total Successful bookings.</a:t>
              </a:r>
            </a:p>
            <a:p>
              <a:pPr marL="669291" lvl="1" indent="-334646" algn="l">
                <a:lnSpc>
                  <a:spcPts val="4340"/>
                </a:lnSpc>
                <a:buFont typeface="Arial"/>
                <a:buChar char="•"/>
              </a:pPr>
              <a:r>
                <a:rPr lang="en-US" sz="3100" b="1">
                  <a:solidFill>
                    <a:srgbClr val="FFFFFF"/>
                  </a:solidFill>
                  <a:latin typeface="Canva Sans Bold"/>
                  <a:ea typeface="Canva Sans Bold"/>
                  <a:cs typeface="Canva Sans Bold"/>
                  <a:sym typeface="Canva Sans Bold"/>
                </a:rPr>
                <a:t>RevPAR-</a:t>
              </a:r>
              <a:r>
                <a:rPr lang="en-US" sz="3100">
                  <a:solidFill>
                    <a:srgbClr val="FFFFFF"/>
                  </a:solidFill>
                  <a:latin typeface="Canva Sans"/>
                  <a:ea typeface="Canva Sans"/>
                  <a:cs typeface="Canva Sans"/>
                  <a:sym typeface="Canva Sans"/>
                </a:rPr>
                <a:t> This indicates the revenue earned per all available rooms, It will be equal to ADR at 100% capacity. Here it was calculated using Total Revenue/Total Capacity.</a:t>
              </a:r>
            </a:p>
            <a:p>
              <a:pPr marL="669291" lvl="1" indent="-334646" algn="l">
                <a:lnSpc>
                  <a:spcPts val="4340"/>
                </a:lnSpc>
                <a:buFont typeface="Arial"/>
                <a:buChar char="•"/>
              </a:pPr>
              <a:r>
                <a:rPr lang="en-US" sz="3100">
                  <a:solidFill>
                    <a:srgbClr val="FFFFFF"/>
                  </a:solidFill>
                  <a:latin typeface="Canva Sans"/>
                  <a:ea typeface="Canva Sans"/>
                  <a:cs typeface="Canva Sans"/>
                  <a:sym typeface="Canva Sans"/>
                </a:rPr>
                <a:t>Greater the difference between the both , it indicates inefficiencies either in filling the rooms or in pricing startegies.</a:t>
              </a:r>
            </a:p>
            <a:p>
              <a:pPr algn="l">
                <a:lnSpc>
                  <a:spcPts val="4340"/>
                </a:lnSpc>
              </a:pPr>
              <a:endParaRPr lang="en-US" sz="3100">
                <a:solidFill>
                  <a:srgbClr val="FFFFFF"/>
                </a:solidFill>
                <a:latin typeface="Canva Sans"/>
                <a:ea typeface="Canva Sans"/>
                <a:cs typeface="Canva Sans"/>
                <a:sym typeface="Canva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sp>
        <p:nvSpPr>
          <p:cNvPr id="3" name="AutoShape 3"/>
          <p:cNvSpPr/>
          <p:nvPr/>
        </p:nvSpPr>
        <p:spPr>
          <a:xfrm flipV="1">
            <a:off x="4270588" y="1028700"/>
            <a:ext cx="8486232"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250256" y="1213015"/>
            <a:ext cx="14780712" cy="8283550"/>
          </a:xfrm>
          <a:custGeom>
            <a:avLst/>
            <a:gdLst/>
            <a:ahLst/>
            <a:cxnLst/>
            <a:rect l="l" t="t" r="r" b="b"/>
            <a:pathLst>
              <a:path w="14780712" h="8283550">
                <a:moveTo>
                  <a:pt x="0" y="0"/>
                </a:moveTo>
                <a:lnTo>
                  <a:pt x="14780711" y="0"/>
                </a:lnTo>
                <a:lnTo>
                  <a:pt x="14780711" y="8283550"/>
                </a:lnTo>
                <a:lnTo>
                  <a:pt x="0" y="8283550"/>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4709537" y="290462"/>
            <a:ext cx="11278348"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DATAVIZ USING POWERBI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sp>
        <p:nvSpPr>
          <p:cNvPr id="3" name="AutoShape 3"/>
          <p:cNvSpPr/>
          <p:nvPr/>
        </p:nvSpPr>
        <p:spPr>
          <a:xfrm flipV="1">
            <a:off x="4270588" y="1028700"/>
            <a:ext cx="8486232"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298520" y="1268769"/>
            <a:ext cx="14607053" cy="8175784"/>
          </a:xfrm>
          <a:custGeom>
            <a:avLst/>
            <a:gdLst/>
            <a:ahLst/>
            <a:cxnLst/>
            <a:rect l="l" t="t" r="r" b="b"/>
            <a:pathLst>
              <a:path w="14607053" h="8175784">
                <a:moveTo>
                  <a:pt x="0" y="0"/>
                </a:moveTo>
                <a:lnTo>
                  <a:pt x="14607053" y="0"/>
                </a:lnTo>
                <a:lnTo>
                  <a:pt x="14607053" y="8175784"/>
                </a:lnTo>
                <a:lnTo>
                  <a:pt x="0" y="8175784"/>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4709537" y="290462"/>
            <a:ext cx="11278348"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DATAVIZ USING POWERBI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sp>
        <p:nvSpPr>
          <p:cNvPr id="3" name="AutoShape 3"/>
          <p:cNvSpPr/>
          <p:nvPr/>
        </p:nvSpPr>
        <p:spPr>
          <a:xfrm flipV="1">
            <a:off x="4270588" y="1028700"/>
            <a:ext cx="8486232"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304444" y="1584914"/>
            <a:ext cx="14720601" cy="8144433"/>
          </a:xfrm>
          <a:custGeom>
            <a:avLst/>
            <a:gdLst/>
            <a:ahLst/>
            <a:cxnLst/>
            <a:rect l="l" t="t" r="r" b="b"/>
            <a:pathLst>
              <a:path w="14720601" h="8144433">
                <a:moveTo>
                  <a:pt x="0" y="0"/>
                </a:moveTo>
                <a:lnTo>
                  <a:pt x="14720601" y="0"/>
                </a:lnTo>
                <a:lnTo>
                  <a:pt x="14720601" y="8144433"/>
                </a:lnTo>
                <a:lnTo>
                  <a:pt x="0" y="8144433"/>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4709537" y="290462"/>
            <a:ext cx="11278348"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DATAVIZ USING POWERBI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IN"/>
          </a:p>
        </p:txBody>
      </p:sp>
      <p:sp>
        <p:nvSpPr>
          <p:cNvPr id="3" name="AutoShape 3"/>
          <p:cNvSpPr/>
          <p:nvPr/>
        </p:nvSpPr>
        <p:spPr>
          <a:xfrm>
            <a:off x="3560433" y="800100"/>
            <a:ext cx="8900993" cy="1905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0" y="0"/>
            <a:ext cx="3387053" cy="10287000"/>
            <a:chOff x="0" y="0"/>
            <a:chExt cx="892063" cy="2709333"/>
          </a:xfrm>
        </p:grpSpPr>
        <p:sp>
          <p:nvSpPr>
            <p:cNvPr id="5" name="Freeform 5"/>
            <p:cNvSpPr/>
            <p:nvPr/>
          </p:nvSpPr>
          <p:spPr>
            <a:xfrm>
              <a:off x="0" y="0"/>
              <a:ext cx="892063" cy="2709333"/>
            </a:xfrm>
            <a:custGeom>
              <a:avLst/>
              <a:gdLst/>
              <a:ahLst/>
              <a:cxnLst/>
              <a:rect l="l" t="t" r="r" b="b"/>
              <a:pathLst>
                <a:path w="892063" h="2709333">
                  <a:moveTo>
                    <a:pt x="0" y="0"/>
                  </a:moveTo>
                  <a:lnTo>
                    <a:pt x="892063" y="0"/>
                  </a:lnTo>
                  <a:lnTo>
                    <a:pt x="892063" y="2709333"/>
                  </a:lnTo>
                  <a:lnTo>
                    <a:pt x="0" y="2709333"/>
                  </a:lnTo>
                  <a:close/>
                </a:path>
              </a:pathLst>
            </a:custGeom>
            <a:solidFill>
              <a:srgbClr val="593C8F"/>
            </a:solidFill>
          </p:spPr>
          <p:txBody>
            <a:bodyPr/>
            <a:lstStyle/>
            <a:p>
              <a:endParaRPr lang="en-IN"/>
            </a:p>
          </p:txBody>
        </p:sp>
        <p:sp>
          <p:nvSpPr>
            <p:cNvPr id="6" name="TextBox 6"/>
            <p:cNvSpPr txBox="1"/>
            <p:nvPr/>
          </p:nvSpPr>
          <p:spPr>
            <a:xfrm>
              <a:off x="0" y="-47625"/>
              <a:ext cx="892063" cy="275695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560433" y="61862"/>
            <a:ext cx="1134393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FEATURES OF THE DASHBOARD</a:t>
            </a:r>
          </a:p>
        </p:txBody>
      </p:sp>
      <p:grpSp>
        <p:nvGrpSpPr>
          <p:cNvPr id="8" name="Group 8"/>
          <p:cNvGrpSpPr/>
          <p:nvPr/>
        </p:nvGrpSpPr>
        <p:grpSpPr>
          <a:xfrm>
            <a:off x="3560433" y="1028700"/>
            <a:ext cx="14399255" cy="1742646"/>
            <a:chOff x="0" y="0"/>
            <a:chExt cx="3792396" cy="458968"/>
          </a:xfrm>
        </p:grpSpPr>
        <p:sp>
          <p:nvSpPr>
            <p:cNvPr id="9" name="Freeform 9"/>
            <p:cNvSpPr/>
            <p:nvPr/>
          </p:nvSpPr>
          <p:spPr>
            <a:xfrm>
              <a:off x="0" y="0"/>
              <a:ext cx="3792396" cy="458968"/>
            </a:xfrm>
            <a:custGeom>
              <a:avLst/>
              <a:gdLst/>
              <a:ahLst/>
              <a:cxnLst/>
              <a:rect l="l" t="t" r="r" b="b"/>
              <a:pathLst>
                <a:path w="3792396" h="458968">
                  <a:moveTo>
                    <a:pt x="27421" y="0"/>
                  </a:moveTo>
                  <a:lnTo>
                    <a:pt x="3764976" y="0"/>
                  </a:lnTo>
                  <a:cubicBezTo>
                    <a:pt x="3780120" y="0"/>
                    <a:pt x="3792396" y="12277"/>
                    <a:pt x="3792396" y="27421"/>
                  </a:cubicBezTo>
                  <a:lnTo>
                    <a:pt x="3792396" y="431548"/>
                  </a:lnTo>
                  <a:cubicBezTo>
                    <a:pt x="3792396" y="446692"/>
                    <a:pt x="3780120" y="458968"/>
                    <a:pt x="3764976" y="458968"/>
                  </a:cubicBezTo>
                  <a:lnTo>
                    <a:pt x="27421" y="458968"/>
                  </a:lnTo>
                  <a:cubicBezTo>
                    <a:pt x="12277" y="458968"/>
                    <a:pt x="0" y="446692"/>
                    <a:pt x="0" y="431548"/>
                  </a:cubicBezTo>
                  <a:lnTo>
                    <a:pt x="0" y="27421"/>
                  </a:lnTo>
                  <a:cubicBezTo>
                    <a:pt x="0" y="12277"/>
                    <a:pt x="12277" y="0"/>
                    <a:pt x="27421" y="0"/>
                  </a:cubicBezTo>
                  <a:close/>
                </a:path>
              </a:pathLst>
            </a:custGeom>
            <a:solidFill>
              <a:srgbClr val="8C52FF"/>
            </a:solidFill>
          </p:spPr>
          <p:txBody>
            <a:bodyPr/>
            <a:lstStyle/>
            <a:p>
              <a:endParaRPr lang="en-IN"/>
            </a:p>
          </p:txBody>
        </p:sp>
        <p:sp>
          <p:nvSpPr>
            <p:cNvPr id="10" name="TextBox 10"/>
            <p:cNvSpPr txBox="1"/>
            <p:nvPr/>
          </p:nvSpPr>
          <p:spPr>
            <a:xfrm>
              <a:off x="0" y="-57150"/>
              <a:ext cx="3792396" cy="516118"/>
            </a:xfrm>
            <a:prstGeom prst="rect">
              <a:avLst/>
            </a:prstGeom>
          </p:spPr>
          <p:txBody>
            <a:bodyPr lIns="50800" tIns="50800" rIns="50800" bIns="50800" rtlCol="0" anchor="ctr"/>
            <a:lstStyle/>
            <a:p>
              <a:pPr marL="561339" lvl="1" indent="-280669" algn="just">
                <a:lnSpc>
                  <a:spcPts val="3639"/>
                </a:lnSpc>
                <a:buFont typeface="Arial"/>
                <a:buChar char="•"/>
              </a:pPr>
              <a:r>
                <a:rPr lang="en-US" sz="2599">
                  <a:solidFill>
                    <a:srgbClr val="FFFFFF"/>
                  </a:solidFill>
                  <a:latin typeface="Canva Sans"/>
                  <a:ea typeface="Canva Sans"/>
                  <a:cs typeface="Canva Sans"/>
                  <a:sym typeface="Canva Sans"/>
                </a:rPr>
                <a:t>Separate pages to analyze revenue wise trends and booking wise trend</a:t>
              </a:r>
            </a:p>
          </p:txBody>
        </p:sp>
      </p:grpSp>
      <p:grpSp>
        <p:nvGrpSpPr>
          <p:cNvPr id="11" name="Group 11"/>
          <p:cNvGrpSpPr/>
          <p:nvPr/>
        </p:nvGrpSpPr>
        <p:grpSpPr>
          <a:xfrm>
            <a:off x="3560433" y="2933803"/>
            <a:ext cx="14399255" cy="1550447"/>
            <a:chOff x="0" y="0"/>
            <a:chExt cx="3792396" cy="408348"/>
          </a:xfrm>
        </p:grpSpPr>
        <p:sp>
          <p:nvSpPr>
            <p:cNvPr id="12" name="Freeform 12"/>
            <p:cNvSpPr/>
            <p:nvPr/>
          </p:nvSpPr>
          <p:spPr>
            <a:xfrm>
              <a:off x="0" y="0"/>
              <a:ext cx="3792396" cy="408348"/>
            </a:xfrm>
            <a:custGeom>
              <a:avLst/>
              <a:gdLst/>
              <a:ahLst/>
              <a:cxnLst/>
              <a:rect l="l" t="t" r="r" b="b"/>
              <a:pathLst>
                <a:path w="3792396" h="408348">
                  <a:moveTo>
                    <a:pt x="27421" y="0"/>
                  </a:moveTo>
                  <a:lnTo>
                    <a:pt x="3764976" y="0"/>
                  </a:lnTo>
                  <a:cubicBezTo>
                    <a:pt x="3780120" y="0"/>
                    <a:pt x="3792396" y="12277"/>
                    <a:pt x="3792396" y="27421"/>
                  </a:cubicBezTo>
                  <a:lnTo>
                    <a:pt x="3792396" y="380927"/>
                  </a:lnTo>
                  <a:cubicBezTo>
                    <a:pt x="3792396" y="388200"/>
                    <a:pt x="3789507" y="395174"/>
                    <a:pt x="3784365" y="400317"/>
                  </a:cubicBezTo>
                  <a:cubicBezTo>
                    <a:pt x="3779223" y="405459"/>
                    <a:pt x="3772248" y="408348"/>
                    <a:pt x="3764976" y="408348"/>
                  </a:cubicBezTo>
                  <a:lnTo>
                    <a:pt x="27421" y="408348"/>
                  </a:lnTo>
                  <a:cubicBezTo>
                    <a:pt x="12277" y="408348"/>
                    <a:pt x="0" y="396071"/>
                    <a:pt x="0" y="380927"/>
                  </a:cubicBezTo>
                  <a:lnTo>
                    <a:pt x="0" y="27421"/>
                  </a:lnTo>
                  <a:cubicBezTo>
                    <a:pt x="0" y="12277"/>
                    <a:pt x="12277" y="0"/>
                    <a:pt x="27421" y="0"/>
                  </a:cubicBezTo>
                  <a:close/>
                </a:path>
              </a:pathLst>
            </a:custGeom>
            <a:solidFill>
              <a:srgbClr val="8C52FF"/>
            </a:solidFill>
          </p:spPr>
          <p:txBody>
            <a:bodyPr/>
            <a:lstStyle/>
            <a:p>
              <a:endParaRPr lang="en-IN"/>
            </a:p>
          </p:txBody>
        </p:sp>
        <p:sp>
          <p:nvSpPr>
            <p:cNvPr id="13" name="TextBox 13"/>
            <p:cNvSpPr txBox="1"/>
            <p:nvPr/>
          </p:nvSpPr>
          <p:spPr>
            <a:xfrm>
              <a:off x="0" y="-57150"/>
              <a:ext cx="3792396" cy="465498"/>
            </a:xfrm>
            <a:prstGeom prst="rect">
              <a:avLst/>
            </a:prstGeom>
          </p:spPr>
          <p:txBody>
            <a:bodyPr lIns="50800" tIns="50800" rIns="50800" bIns="50800" rtlCol="0" anchor="ctr"/>
            <a:lstStyle/>
            <a:p>
              <a:pPr marL="561339" lvl="1" indent="-280669" algn="just">
                <a:lnSpc>
                  <a:spcPts val="3639"/>
                </a:lnSpc>
                <a:buFont typeface="Arial"/>
                <a:buChar char="•"/>
              </a:pPr>
              <a:r>
                <a:rPr lang="en-US" sz="2599">
                  <a:solidFill>
                    <a:srgbClr val="FFFFFF"/>
                  </a:solidFill>
                  <a:latin typeface="Canva Sans"/>
                  <a:ea typeface="Canva Sans"/>
                  <a:cs typeface="Canva Sans"/>
                  <a:sym typeface="Canva Sans"/>
                </a:rPr>
                <a:t>City wise details given in a table format to analyze on a more deeper level the city level insights. Tables are easily interpretable by the use of bars to represent numbers for easy visual comparision</a:t>
              </a:r>
            </a:p>
          </p:txBody>
        </p:sp>
      </p:grpSp>
      <p:grpSp>
        <p:nvGrpSpPr>
          <p:cNvPr id="14" name="Group 14"/>
          <p:cNvGrpSpPr/>
          <p:nvPr/>
        </p:nvGrpSpPr>
        <p:grpSpPr>
          <a:xfrm>
            <a:off x="3560433" y="4712850"/>
            <a:ext cx="14399255" cy="1550447"/>
            <a:chOff x="0" y="0"/>
            <a:chExt cx="3792396" cy="408348"/>
          </a:xfrm>
        </p:grpSpPr>
        <p:sp>
          <p:nvSpPr>
            <p:cNvPr id="15" name="Freeform 15"/>
            <p:cNvSpPr/>
            <p:nvPr/>
          </p:nvSpPr>
          <p:spPr>
            <a:xfrm>
              <a:off x="0" y="0"/>
              <a:ext cx="3792396" cy="408348"/>
            </a:xfrm>
            <a:custGeom>
              <a:avLst/>
              <a:gdLst/>
              <a:ahLst/>
              <a:cxnLst/>
              <a:rect l="l" t="t" r="r" b="b"/>
              <a:pathLst>
                <a:path w="3792396" h="408348">
                  <a:moveTo>
                    <a:pt x="27421" y="0"/>
                  </a:moveTo>
                  <a:lnTo>
                    <a:pt x="3764976" y="0"/>
                  </a:lnTo>
                  <a:cubicBezTo>
                    <a:pt x="3780120" y="0"/>
                    <a:pt x="3792396" y="12277"/>
                    <a:pt x="3792396" y="27421"/>
                  </a:cubicBezTo>
                  <a:lnTo>
                    <a:pt x="3792396" y="380927"/>
                  </a:lnTo>
                  <a:cubicBezTo>
                    <a:pt x="3792396" y="388200"/>
                    <a:pt x="3789507" y="395174"/>
                    <a:pt x="3784365" y="400317"/>
                  </a:cubicBezTo>
                  <a:cubicBezTo>
                    <a:pt x="3779223" y="405459"/>
                    <a:pt x="3772248" y="408348"/>
                    <a:pt x="3764976" y="408348"/>
                  </a:cubicBezTo>
                  <a:lnTo>
                    <a:pt x="27421" y="408348"/>
                  </a:lnTo>
                  <a:cubicBezTo>
                    <a:pt x="12277" y="408348"/>
                    <a:pt x="0" y="396071"/>
                    <a:pt x="0" y="380927"/>
                  </a:cubicBezTo>
                  <a:lnTo>
                    <a:pt x="0" y="27421"/>
                  </a:lnTo>
                  <a:cubicBezTo>
                    <a:pt x="0" y="12277"/>
                    <a:pt x="12277" y="0"/>
                    <a:pt x="27421" y="0"/>
                  </a:cubicBezTo>
                  <a:close/>
                </a:path>
              </a:pathLst>
            </a:custGeom>
            <a:solidFill>
              <a:srgbClr val="8C52FF"/>
            </a:solidFill>
          </p:spPr>
          <p:txBody>
            <a:bodyPr/>
            <a:lstStyle/>
            <a:p>
              <a:endParaRPr lang="en-IN"/>
            </a:p>
          </p:txBody>
        </p:sp>
        <p:sp>
          <p:nvSpPr>
            <p:cNvPr id="16" name="TextBox 16"/>
            <p:cNvSpPr txBox="1"/>
            <p:nvPr/>
          </p:nvSpPr>
          <p:spPr>
            <a:xfrm>
              <a:off x="0" y="-57150"/>
              <a:ext cx="3792396" cy="465498"/>
            </a:xfrm>
            <a:prstGeom prst="rect">
              <a:avLst/>
            </a:prstGeom>
          </p:spPr>
          <p:txBody>
            <a:bodyPr lIns="50800" tIns="50800" rIns="50800" bIns="50800" rtlCol="0" anchor="ctr"/>
            <a:lstStyle/>
            <a:p>
              <a:pPr marL="561339" lvl="1" indent="-280669" algn="just">
                <a:lnSpc>
                  <a:spcPts val="3639"/>
                </a:lnSpc>
                <a:buFont typeface="Arial"/>
                <a:buChar char="•"/>
              </a:pPr>
              <a:r>
                <a:rPr lang="en-US" sz="2599">
                  <a:solidFill>
                    <a:srgbClr val="FFFFFF"/>
                  </a:solidFill>
                  <a:latin typeface="Canva Sans"/>
                  <a:ea typeface="Canva Sans"/>
                  <a:cs typeface="Canva Sans"/>
                  <a:sym typeface="Canva Sans"/>
                </a:rPr>
                <a:t>Slicers and filters used all through allow customisation and interactivity</a:t>
              </a:r>
            </a:p>
          </p:txBody>
        </p:sp>
      </p:grpSp>
      <p:grpSp>
        <p:nvGrpSpPr>
          <p:cNvPr id="17" name="Group 17"/>
          <p:cNvGrpSpPr/>
          <p:nvPr/>
        </p:nvGrpSpPr>
        <p:grpSpPr>
          <a:xfrm>
            <a:off x="3724589" y="6491897"/>
            <a:ext cx="14235099" cy="1550447"/>
            <a:chOff x="0" y="0"/>
            <a:chExt cx="3749162" cy="408348"/>
          </a:xfrm>
        </p:grpSpPr>
        <p:sp>
          <p:nvSpPr>
            <p:cNvPr id="18" name="Freeform 18"/>
            <p:cNvSpPr/>
            <p:nvPr/>
          </p:nvSpPr>
          <p:spPr>
            <a:xfrm>
              <a:off x="0" y="0"/>
              <a:ext cx="3749162" cy="408348"/>
            </a:xfrm>
            <a:custGeom>
              <a:avLst/>
              <a:gdLst/>
              <a:ahLst/>
              <a:cxnLst/>
              <a:rect l="l" t="t" r="r" b="b"/>
              <a:pathLst>
                <a:path w="3749162" h="408348">
                  <a:moveTo>
                    <a:pt x="27737" y="0"/>
                  </a:moveTo>
                  <a:lnTo>
                    <a:pt x="3721425" y="0"/>
                  </a:lnTo>
                  <a:cubicBezTo>
                    <a:pt x="3728781" y="0"/>
                    <a:pt x="3735836" y="2922"/>
                    <a:pt x="3741038" y="8124"/>
                  </a:cubicBezTo>
                  <a:cubicBezTo>
                    <a:pt x="3746240" y="13326"/>
                    <a:pt x="3749162" y="20381"/>
                    <a:pt x="3749162" y="27737"/>
                  </a:cubicBezTo>
                  <a:lnTo>
                    <a:pt x="3749162" y="380611"/>
                  </a:lnTo>
                  <a:cubicBezTo>
                    <a:pt x="3749162" y="395930"/>
                    <a:pt x="3736744" y="408348"/>
                    <a:pt x="3721425" y="408348"/>
                  </a:cubicBezTo>
                  <a:lnTo>
                    <a:pt x="27737" y="408348"/>
                  </a:lnTo>
                  <a:cubicBezTo>
                    <a:pt x="12418" y="408348"/>
                    <a:pt x="0" y="395930"/>
                    <a:pt x="0" y="380611"/>
                  </a:cubicBezTo>
                  <a:lnTo>
                    <a:pt x="0" y="27737"/>
                  </a:lnTo>
                  <a:cubicBezTo>
                    <a:pt x="0" y="12418"/>
                    <a:pt x="12418" y="0"/>
                    <a:pt x="27737" y="0"/>
                  </a:cubicBezTo>
                  <a:close/>
                </a:path>
              </a:pathLst>
            </a:custGeom>
            <a:solidFill>
              <a:srgbClr val="8C52FF"/>
            </a:solidFill>
          </p:spPr>
          <p:txBody>
            <a:bodyPr/>
            <a:lstStyle/>
            <a:p>
              <a:endParaRPr lang="en-IN"/>
            </a:p>
          </p:txBody>
        </p:sp>
        <p:sp>
          <p:nvSpPr>
            <p:cNvPr id="19" name="TextBox 19"/>
            <p:cNvSpPr txBox="1"/>
            <p:nvPr/>
          </p:nvSpPr>
          <p:spPr>
            <a:xfrm>
              <a:off x="0" y="-57150"/>
              <a:ext cx="3749162" cy="465498"/>
            </a:xfrm>
            <a:prstGeom prst="rect">
              <a:avLst/>
            </a:prstGeom>
          </p:spPr>
          <p:txBody>
            <a:bodyPr lIns="50800" tIns="50800" rIns="50800" bIns="50800" rtlCol="0" anchor="ctr"/>
            <a:lstStyle/>
            <a:p>
              <a:pPr marL="561339" lvl="1" indent="-280669" algn="just">
                <a:lnSpc>
                  <a:spcPts val="3639"/>
                </a:lnSpc>
                <a:buFont typeface="Arial"/>
                <a:buChar char="•"/>
              </a:pPr>
              <a:r>
                <a:rPr lang="en-US" sz="2599">
                  <a:solidFill>
                    <a:srgbClr val="FFFFFF"/>
                  </a:solidFill>
                  <a:latin typeface="Canva Sans"/>
                  <a:ea typeface="Canva Sans"/>
                  <a:cs typeface="Canva Sans"/>
                  <a:sym typeface="Canva Sans"/>
                </a:rPr>
                <a:t>Tooltips have been used over essential cards so that the user can hover over them to view the week wise trends of these KPIs</a:t>
              </a:r>
            </a:p>
          </p:txBody>
        </p:sp>
      </p:grpSp>
      <p:sp>
        <p:nvSpPr>
          <p:cNvPr id="20" name="TextBox 20"/>
          <p:cNvSpPr txBox="1"/>
          <p:nvPr/>
        </p:nvSpPr>
        <p:spPr>
          <a:xfrm>
            <a:off x="0" y="1648508"/>
            <a:ext cx="2812435" cy="563879"/>
          </a:xfrm>
          <a:prstGeom prst="rect">
            <a:avLst/>
          </a:prstGeom>
        </p:spPr>
        <p:txBody>
          <a:bodyPr lIns="0" tIns="0" rIns="0" bIns="0" rtlCol="0" anchor="t">
            <a:spAutoFit/>
          </a:bodyPr>
          <a:lstStyle/>
          <a:p>
            <a:pPr algn="ctr">
              <a:lnSpc>
                <a:spcPts val="4620"/>
              </a:lnSpc>
            </a:pPr>
            <a:r>
              <a:rPr lang="en-US" sz="3300" b="1">
                <a:solidFill>
                  <a:srgbClr val="FFFFFF"/>
                </a:solidFill>
                <a:latin typeface="Canva Sans Bold"/>
                <a:ea typeface="Canva Sans Bold"/>
                <a:cs typeface="Canva Sans Bold"/>
                <a:sym typeface="Canva Sans Bold"/>
              </a:rPr>
              <a:t>Modularity</a:t>
            </a:r>
          </a:p>
        </p:txBody>
      </p:sp>
      <p:sp>
        <p:nvSpPr>
          <p:cNvPr id="21" name="TextBox 21"/>
          <p:cNvSpPr txBox="1"/>
          <p:nvPr/>
        </p:nvSpPr>
        <p:spPr>
          <a:xfrm>
            <a:off x="41057" y="3393487"/>
            <a:ext cx="3250220" cy="563879"/>
          </a:xfrm>
          <a:prstGeom prst="rect">
            <a:avLst/>
          </a:prstGeom>
        </p:spPr>
        <p:txBody>
          <a:bodyPr lIns="0" tIns="0" rIns="0" bIns="0" rtlCol="0" anchor="t">
            <a:spAutoFit/>
          </a:bodyPr>
          <a:lstStyle/>
          <a:p>
            <a:pPr marL="0" lvl="0" indent="0" algn="ctr">
              <a:lnSpc>
                <a:spcPts val="4620"/>
              </a:lnSpc>
              <a:spcBef>
                <a:spcPct val="0"/>
              </a:spcBef>
            </a:pPr>
            <a:r>
              <a:rPr lang="en-US" sz="3300" b="1" u="none" strike="noStrike">
                <a:solidFill>
                  <a:srgbClr val="FFFFFF"/>
                </a:solidFill>
                <a:latin typeface="Canva Sans Bold"/>
                <a:ea typeface="Canva Sans Bold"/>
                <a:cs typeface="Canva Sans Bold"/>
                <a:sym typeface="Canva Sans Bold"/>
              </a:rPr>
              <a:t>Comprehensive</a:t>
            </a:r>
          </a:p>
        </p:txBody>
      </p:sp>
      <p:sp>
        <p:nvSpPr>
          <p:cNvPr id="22" name="TextBox 22"/>
          <p:cNvSpPr txBox="1"/>
          <p:nvPr/>
        </p:nvSpPr>
        <p:spPr>
          <a:xfrm>
            <a:off x="136833" y="5165716"/>
            <a:ext cx="3058669" cy="563879"/>
          </a:xfrm>
          <a:prstGeom prst="rect">
            <a:avLst/>
          </a:prstGeom>
        </p:spPr>
        <p:txBody>
          <a:bodyPr lIns="0" tIns="0" rIns="0" bIns="0" rtlCol="0" anchor="t">
            <a:spAutoFit/>
          </a:bodyPr>
          <a:lstStyle/>
          <a:p>
            <a:pPr algn="ctr">
              <a:lnSpc>
                <a:spcPts val="4620"/>
              </a:lnSpc>
            </a:pPr>
            <a:r>
              <a:rPr lang="en-US" sz="3300" b="1">
                <a:solidFill>
                  <a:srgbClr val="FFFFFF"/>
                </a:solidFill>
                <a:latin typeface="Canva Sans Bold"/>
                <a:ea typeface="Canva Sans Bold"/>
                <a:cs typeface="Canva Sans Bold"/>
                <a:sym typeface="Canva Sans Bold"/>
              </a:rPr>
              <a:t>Customisation</a:t>
            </a:r>
          </a:p>
        </p:txBody>
      </p:sp>
      <p:sp>
        <p:nvSpPr>
          <p:cNvPr id="23" name="TextBox 23"/>
          <p:cNvSpPr txBox="1"/>
          <p:nvPr/>
        </p:nvSpPr>
        <p:spPr>
          <a:xfrm>
            <a:off x="0" y="6951843"/>
            <a:ext cx="2812435" cy="563879"/>
          </a:xfrm>
          <a:prstGeom prst="rect">
            <a:avLst/>
          </a:prstGeom>
        </p:spPr>
        <p:txBody>
          <a:bodyPr lIns="0" tIns="0" rIns="0" bIns="0" rtlCol="0" anchor="t">
            <a:spAutoFit/>
          </a:bodyPr>
          <a:lstStyle/>
          <a:p>
            <a:pPr marL="0" lvl="0" indent="0" algn="ctr">
              <a:lnSpc>
                <a:spcPts val="4620"/>
              </a:lnSpc>
              <a:spcBef>
                <a:spcPct val="0"/>
              </a:spcBef>
            </a:pPr>
            <a:r>
              <a:rPr lang="en-US" sz="3300" b="1" u="none" strike="noStrike">
                <a:solidFill>
                  <a:srgbClr val="FFFFFF"/>
                </a:solidFill>
                <a:latin typeface="Canva Sans Bold"/>
                <a:ea typeface="Canva Sans Bold"/>
                <a:cs typeface="Canva Sans Bold"/>
                <a:sym typeface="Canva Sans Bold"/>
              </a:rPr>
              <a:t>Ease of Use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927</Words>
  <Application>Microsoft Office PowerPoint</Application>
  <PresentationFormat>Custom</PresentationFormat>
  <Paragraphs>56</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Canva Sans</vt:lpstr>
      <vt:lpstr>Calibri</vt:lpstr>
      <vt:lpstr>League Spartan</vt:lpstr>
      <vt:lpstr>Canva Sans Bold</vt:lpstr>
      <vt:lpstr>Poppins</vt:lpstr>
      <vt:lpstr>Archivo Black</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dc:creator>HP</dc:creator>
  <cp:lastModifiedBy>Aditya Harikumar (BDA 23-25)</cp:lastModifiedBy>
  <cp:revision>2</cp:revision>
  <dcterms:created xsi:type="dcterms:W3CDTF">2006-08-16T00:00:00Z</dcterms:created>
  <dcterms:modified xsi:type="dcterms:W3CDTF">2025-03-12T16:25:56Z</dcterms:modified>
  <dc:identifier>DAGLNK6sfdk</dc:identifier>
</cp:coreProperties>
</file>